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rchivo Black" charset="1" panose="020B0A03020202020B04"/>
      <p:regular r:id="rId25"/>
    </p:embeddedFont>
    <p:embeddedFont>
      <p:font typeface="Montserrat Classic Bold" charset="1" panose="00000800000000000000"/>
      <p:regular r:id="rId26"/>
    </p:embeddedFont>
    <p:embeddedFont>
      <p:font typeface="Helios Extended Bold" charset="1" panose="02000805050000020004"/>
      <p:regular r:id="rId27"/>
    </p:embeddedFont>
    <p:embeddedFont>
      <p:font typeface="Helios Extended" charset="1" panose="02000505040000020004"/>
      <p:regular r:id="rId28"/>
    </p:embeddedFont>
    <p:embeddedFont>
      <p:font typeface="League Spartan" charset="1" panose="00000800000000000000"/>
      <p:regular r:id="rId29"/>
    </p:embeddedFont>
    <p:embeddedFont>
      <p:font typeface="Now Bold" charset="1" panose="00000800000000000000"/>
      <p:regular r:id="rId30"/>
    </p:embeddedFont>
    <p:embeddedFont>
      <p:font typeface="TT Bluescreens Bold Italics" charset="1" panose="02000806040000090004"/>
      <p:regular r:id="rId31"/>
    </p:embeddedFont>
    <p:embeddedFont>
      <p:font typeface="Rodeqa Slab Italics" charset="1" panose="00000000000000000000"/>
      <p:regular r:id="rId32"/>
    </p:embeddedFont>
    <p:embeddedFont>
      <p:font typeface="Montserrat Classic" charset="1" panose="00000500000000000000"/>
      <p:regular r:id="rId33"/>
    </p:embeddedFont>
    <p:embeddedFont>
      <p:font typeface="Barlow Bold" charset="1" panose="00000800000000000000"/>
      <p:regular r:id="rId34"/>
    </p:embeddedFont>
    <p:embeddedFont>
      <p:font typeface="Clear Sans" charset="1" panose="020B0503030202020304"/>
      <p:regular r:id="rId35"/>
    </p:embeddedFont>
    <p:embeddedFont>
      <p:font typeface="DM Sans Bold" charset="1" panose="00000000000000000000"/>
      <p:regular r:id="rId36"/>
    </p:embeddedFont>
    <p:embeddedFont>
      <p:font typeface="DM Sans" charset="1" panose="00000000000000000000"/>
      <p:regular r:id="rId37"/>
    </p:embeddedFont>
    <p:embeddedFont>
      <p:font typeface="Now" charset="1" panose="00000500000000000000"/>
      <p:regular r:id="rId38"/>
    </p:embeddedFont>
    <p:embeddedFont>
      <p:font typeface="Barlow SemiCondensed Heavy" charset="1" panose="00000A06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svg" Type="http://schemas.openxmlformats.org/officeDocument/2006/relationships/image"/><Relationship Id="rId4" Target="../media/image7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2" Target="../media/image75.png" Type="http://schemas.openxmlformats.org/officeDocument/2006/relationships/imag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0.jpeg" Type="http://schemas.openxmlformats.org/officeDocument/2006/relationships/image"/><Relationship Id="rId3" Target="../media/image91.png" Type="http://schemas.openxmlformats.org/officeDocument/2006/relationships/image"/><Relationship Id="rId4" Target="../media/image92.svg" Type="http://schemas.openxmlformats.org/officeDocument/2006/relationships/image"/><Relationship Id="rId5" Target="../media/image93.png" Type="http://schemas.openxmlformats.org/officeDocument/2006/relationships/image"/><Relationship Id="rId6" Target="../media/image9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png" Type="http://schemas.openxmlformats.org/officeDocument/2006/relationships/image"/><Relationship Id="rId6" Target="../media/image9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jpeg" Type="http://schemas.openxmlformats.org/officeDocument/2006/relationships/image"/><Relationship Id="rId3" Target="../media/image101.jpeg" Type="http://schemas.openxmlformats.org/officeDocument/2006/relationships/image"/><Relationship Id="rId4" Target="../media/image10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https://chatgpt.com/c/c95ea368-2aa2-45e2-b093-2b39476394b7" TargetMode="External" Type="http://schemas.openxmlformats.org/officeDocument/2006/relationships/hyperlink"/><Relationship Id="rId2" Target="../media/image103.png" Type="http://schemas.openxmlformats.org/officeDocument/2006/relationships/image"/><Relationship Id="rId3" Target="../media/image104.png" Type="http://schemas.openxmlformats.org/officeDocument/2006/relationships/image"/><Relationship Id="rId4" Target="../media/image105.svg" Type="http://schemas.openxmlformats.org/officeDocument/2006/relationships/image"/><Relationship Id="rId5" Target="../media/image106.png" Type="http://schemas.openxmlformats.org/officeDocument/2006/relationships/image"/><Relationship Id="rId6" Target="../media/image107.png" Type="http://schemas.openxmlformats.org/officeDocument/2006/relationships/image"/><Relationship Id="rId7" Target="https://forum.digikey.com/t/implementing-a-robust-microcontroller-to-fpga-spi-interface-part-2-protocol-definition/36722" TargetMode="External" Type="http://schemas.openxmlformats.org/officeDocument/2006/relationships/hyperlink"/><Relationship Id="rId8" Target="https://www.fpga4student.com/p/fpga-projects.html" TargetMode="External" Type="http://schemas.openxmlformats.org/officeDocument/2006/relationships/hyperlink"/><Relationship Id="rId9" Target="https://www.xilinx.com/products/boards-and-kits/1-54wqge.html"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png" Type="http://schemas.openxmlformats.org/officeDocument/2006/relationships/image"/><Relationship Id="rId11" Target="../media/image117.svg" Type="http://schemas.openxmlformats.org/officeDocument/2006/relationships/image"/><Relationship Id="rId12" Target="../media/image118.png" Type="http://schemas.openxmlformats.org/officeDocument/2006/relationships/image"/><Relationship Id="rId13" Target="../media/image119.png" Type="http://schemas.openxmlformats.org/officeDocument/2006/relationships/image"/><Relationship Id="rId14" Target="../media/image120.svg" Type="http://schemas.openxmlformats.org/officeDocument/2006/relationships/image"/><Relationship Id="rId15" Target="../media/image121.png" Type="http://schemas.openxmlformats.org/officeDocument/2006/relationships/image"/><Relationship Id="rId16" Target="../media/image122.svg" Type="http://schemas.openxmlformats.org/officeDocument/2006/relationships/image"/><Relationship Id="rId2" Target="../media/image108.png" Type="http://schemas.openxmlformats.org/officeDocument/2006/relationships/image"/><Relationship Id="rId3" Target="../media/image109.svg" Type="http://schemas.openxmlformats.org/officeDocument/2006/relationships/image"/><Relationship Id="rId4" Target="../media/image110.png" Type="http://schemas.openxmlformats.org/officeDocument/2006/relationships/image"/><Relationship Id="rId5" Target="../media/image111.svg" Type="http://schemas.openxmlformats.org/officeDocument/2006/relationships/image"/><Relationship Id="rId6" Target="../media/image112.png" Type="http://schemas.openxmlformats.org/officeDocument/2006/relationships/image"/><Relationship Id="rId7" Target="../media/image113.svg" Type="http://schemas.openxmlformats.org/officeDocument/2006/relationships/image"/><Relationship Id="rId8" Target="../media/image114.png" Type="http://schemas.openxmlformats.org/officeDocument/2006/relationships/image"/><Relationship Id="rId9" Target="../media/image1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17" t="0" r="-2917" b="0"/>
            </a:stretch>
          </a:blipFill>
        </p:spPr>
      </p:sp>
      <p:grpSp>
        <p:nvGrpSpPr>
          <p:cNvPr name="Group 3" id="3"/>
          <p:cNvGrpSpPr/>
          <p:nvPr/>
        </p:nvGrpSpPr>
        <p:grpSpPr>
          <a:xfrm rot="0">
            <a:off x="10463870" y="0"/>
            <a:ext cx="8698393" cy="10400373"/>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solidFill>
              <a:srgbClr val="F2F4F5"/>
            </a:solidFill>
            <a:ln w="12700">
              <a:solidFill>
                <a:srgbClr val="000000"/>
              </a:solidFill>
            </a:ln>
          </p:spPr>
        </p:sp>
      </p:grpSp>
      <p:grpSp>
        <p:nvGrpSpPr>
          <p:cNvPr name="Group 5" id="5"/>
          <p:cNvGrpSpPr/>
          <p:nvPr/>
        </p:nvGrpSpPr>
        <p:grpSpPr>
          <a:xfrm rot="0">
            <a:off x="1767232" y="6257940"/>
            <a:ext cx="9904959" cy="3588846"/>
            <a:chOff x="0" y="0"/>
            <a:chExt cx="2608713" cy="945211"/>
          </a:xfrm>
        </p:grpSpPr>
        <p:sp>
          <p:nvSpPr>
            <p:cNvPr name="Freeform 6" id="6"/>
            <p:cNvSpPr/>
            <p:nvPr/>
          </p:nvSpPr>
          <p:spPr>
            <a:xfrm flipH="false" flipV="false" rot="0">
              <a:off x="0" y="0"/>
              <a:ext cx="2608713" cy="945211"/>
            </a:xfrm>
            <a:custGeom>
              <a:avLst/>
              <a:gdLst/>
              <a:ahLst/>
              <a:cxnLst/>
              <a:rect r="r" b="b" t="t" l="l"/>
              <a:pathLst>
                <a:path h="945211" w="2608713">
                  <a:moveTo>
                    <a:pt x="0" y="0"/>
                  </a:moveTo>
                  <a:lnTo>
                    <a:pt x="2608713" y="0"/>
                  </a:lnTo>
                  <a:lnTo>
                    <a:pt x="2608713" y="945211"/>
                  </a:lnTo>
                  <a:lnTo>
                    <a:pt x="0" y="945211"/>
                  </a:lnTo>
                  <a:close/>
                </a:path>
              </a:pathLst>
            </a:custGeom>
            <a:solidFill>
              <a:srgbClr val="FFFFFF"/>
            </a:solidFill>
          </p:spPr>
        </p:sp>
        <p:sp>
          <p:nvSpPr>
            <p:cNvPr name="TextBox 7" id="7"/>
            <p:cNvSpPr txBox="true"/>
            <p:nvPr/>
          </p:nvSpPr>
          <p:spPr>
            <a:xfrm>
              <a:off x="0" y="-19050"/>
              <a:ext cx="2608713" cy="964261"/>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4521330">
            <a:off x="4940565" y="1958998"/>
            <a:ext cx="14167639" cy="7119239"/>
          </a:xfrm>
          <a:custGeom>
            <a:avLst/>
            <a:gdLst/>
            <a:ahLst/>
            <a:cxnLst/>
            <a:rect r="r" b="b" t="t" l="l"/>
            <a:pathLst>
              <a:path h="7119239" w="14167639">
                <a:moveTo>
                  <a:pt x="0" y="0"/>
                </a:moveTo>
                <a:lnTo>
                  <a:pt x="14167639" y="0"/>
                </a:lnTo>
                <a:lnTo>
                  <a:pt x="14167639" y="7119239"/>
                </a:lnTo>
                <a:lnTo>
                  <a:pt x="0" y="7119239"/>
                </a:lnTo>
                <a:lnTo>
                  <a:pt x="0" y="0"/>
                </a:lnTo>
                <a:close/>
              </a:path>
            </a:pathLst>
          </a:custGeom>
          <a:blipFill>
            <a:blip r:embed="rId3"/>
            <a:stretch>
              <a:fillRect l="0" t="0" r="0" b="0"/>
            </a:stretch>
          </a:blipFill>
        </p:spPr>
      </p:sp>
      <p:sp>
        <p:nvSpPr>
          <p:cNvPr name="Freeform 9" id="9"/>
          <p:cNvSpPr/>
          <p:nvPr/>
        </p:nvSpPr>
        <p:spPr>
          <a:xfrm flipH="false" flipV="false" rot="0">
            <a:off x="1767232" y="6257940"/>
            <a:ext cx="9655159" cy="793011"/>
          </a:xfrm>
          <a:custGeom>
            <a:avLst/>
            <a:gdLst/>
            <a:ahLst/>
            <a:cxnLst/>
            <a:rect r="r" b="b" t="t" l="l"/>
            <a:pathLst>
              <a:path h="793011" w="9655159">
                <a:moveTo>
                  <a:pt x="0" y="0"/>
                </a:moveTo>
                <a:lnTo>
                  <a:pt x="9655159" y="0"/>
                </a:lnTo>
                <a:lnTo>
                  <a:pt x="9655159" y="793012"/>
                </a:lnTo>
                <a:lnTo>
                  <a:pt x="0" y="793012"/>
                </a:lnTo>
                <a:lnTo>
                  <a:pt x="0" y="0"/>
                </a:lnTo>
                <a:close/>
              </a:path>
            </a:pathLst>
          </a:custGeom>
          <a:blipFill>
            <a:blip r:embed="rId4"/>
            <a:stretch>
              <a:fillRect l="0" t="-210192" r="-28998" b="0"/>
            </a:stretch>
          </a:blipFill>
        </p:spPr>
      </p:sp>
      <p:sp>
        <p:nvSpPr>
          <p:cNvPr name="TextBox 10" id="10"/>
          <p:cNvSpPr txBox="true"/>
          <p:nvPr/>
        </p:nvSpPr>
        <p:spPr>
          <a:xfrm rot="0">
            <a:off x="1264325" y="6289048"/>
            <a:ext cx="6161526" cy="3363265"/>
          </a:xfrm>
          <a:prstGeom prst="rect">
            <a:avLst/>
          </a:prstGeom>
        </p:spPr>
        <p:txBody>
          <a:bodyPr anchor="t" rtlCol="false" tIns="0" lIns="0" bIns="0" rIns="0">
            <a:spAutoFit/>
          </a:bodyPr>
          <a:lstStyle/>
          <a:p>
            <a:pPr algn="ctr">
              <a:lnSpc>
                <a:spcPts val="27310"/>
              </a:lnSpc>
            </a:pPr>
            <a:r>
              <a:rPr lang="en-US" sz="19790" spc="277">
                <a:solidFill>
                  <a:srgbClr val="040506"/>
                </a:solidFill>
                <a:latin typeface="Archivo Black"/>
                <a:ea typeface="Archivo Black"/>
                <a:cs typeface="Archivo Black"/>
                <a:sym typeface="Archivo Black"/>
              </a:rPr>
              <a:t>SPI</a:t>
            </a:r>
          </a:p>
        </p:txBody>
      </p:sp>
      <p:sp>
        <p:nvSpPr>
          <p:cNvPr name="TextBox 11" id="11"/>
          <p:cNvSpPr txBox="true"/>
          <p:nvPr/>
        </p:nvSpPr>
        <p:spPr>
          <a:xfrm rot="0">
            <a:off x="-660472" y="8230495"/>
            <a:ext cx="17637982" cy="817454"/>
          </a:xfrm>
          <a:prstGeom prst="rect">
            <a:avLst/>
          </a:prstGeom>
        </p:spPr>
        <p:txBody>
          <a:bodyPr anchor="t" rtlCol="false" tIns="0" lIns="0" bIns="0" rIns="0">
            <a:spAutoFit/>
          </a:bodyPr>
          <a:lstStyle/>
          <a:p>
            <a:pPr algn="ctr">
              <a:lnSpc>
                <a:spcPts val="6799"/>
              </a:lnSpc>
            </a:pPr>
            <a:r>
              <a:rPr lang="en-US" sz="4927" spc="261">
                <a:solidFill>
                  <a:srgbClr val="231F20"/>
                </a:solidFill>
                <a:latin typeface="Montserrat Classic Bold"/>
                <a:ea typeface="Montserrat Classic Bold"/>
                <a:cs typeface="Montserrat Classic Bold"/>
                <a:sym typeface="Montserrat Classic Bold"/>
              </a:rPr>
              <a:t>PROJECT</a:t>
            </a:r>
          </a:p>
        </p:txBody>
      </p:sp>
      <p:grpSp>
        <p:nvGrpSpPr>
          <p:cNvPr name="Group 12" id="12"/>
          <p:cNvGrpSpPr/>
          <p:nvPr/>
        </p:nvGrpSpPr>
        <p:grpSpPr>
          <a:xfrm rot="696245">
            <a:off x="11571988" y="-561144"/>
            <a:ext cx="8115266" cy="12159523"/>
            <a:chOff x="0" y="0"/>
            <a:chExt cx="10820354" cy="16212698"/>
          </a:xfrm>
        </p:grpSpPr>
        <p:sp>
          <p:nvSpPr>
            <p:cNvPr name="Freeform 13" id="13"/>
            <p:cNvSpPr/>
            <p:nvPr/>
          </p:nvSpPr>
          <p:spPr>
            <a:xfrm flipH="false" flipV="false" rot="0">
              <a:off x="0" y="0"/>
              <a:ext cx="10820354" cy="16212698"/>
            </a:xfrm>
            <a:custGeom>
              <a:avLst/>
              <a:gdLst/>
              <a:ahLst/>
              <a:cxnLst/>
              <a:rect r="r" b="b" t="t" l="l"/>
              <a:pathLst>
                <a:path h="16212698" w="10820354">
                  <a:moveTo>
                    <a:pt x="0" y="0"/>
                  </a:moveTo>
                  <a:lnTo>
                    <a:pt x="10820354" y="0"/>
                  </a:lnTo>
                  <a:lnTo>
                    <a:pt x="10820354" y="16212698"/>
                  </a:lnTo>
                  <a:lnTo>
                    <a:pt x="0" y="16212698"/>
                  </a:lnTo>
                  <a:lnTo>
                    <a:pt x="0" y="0"/>
                  </a:lnTo>
                  <a:close/>
                </a:path>
              </a:pathLst>
            </a:custGeom>
            <a:blipFill>
              <a:blip r:embed="rId5">
                <a:alphaModFix amt="87000"/>
              </a:blip>
              <a:stretch>
                <a:fillRect l="0" t="0" r="0" b="0"/>
              </a:stretch>
            </a:blipFill>
          </p:spPr>
        </p:sp>
      </p:grpSp>
      <p:sp>
        <p:nvSpPr>
          <p:cNvPr name="TextBox 14" id="14"/>
          <p:cNvSpPr txBox="true"/>
          <p:nvPr/>
        </p:nvSpPr>
        <p:spPr>
          <a:xfrm rot="0">
            <a:off x="1610846" y="6665803"/>
            <a:ext cx="5468486" cy="2986510"/>
          </a:xfrm>
          <a:prstGeom prst="rect">
            <a:avLst/>
          </a:prstGeom>
        </p:spPr>
        <p:txBody>
          <a:bodyPr anchor="t" rtlCol="false" tIns="0" lIns="0" bIns="0" rIns="0">
            <a:spAutoFit/>
          </a:bodyPr>
          <a:lstStyle/>
          <a:p>
            <a:pPr algn="ctr">
              <a:lnSpc>
                <a:spcPts val="24238"/>
              </a:lnSpc>
            </a:pPr>
            <a:r>
              <a:rPr lang="en-US" sz="17564" spc="245">
                <a:solidFill>
                  <a:srgbClr val="929749"/>
                </a:solidFill>
                <a:latin typeface="Archivo Black"/>
                <a:ea typeface="Archivo Black"/>
                <a:cs typeface="Archivo Black"/>
                <a:sym typeface="Archivo Black"/>
              </a:rPr>
              <a:t>SPI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2974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686379"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0B1320"/>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6814" t="0" r="-25622" b="0"/>
              </a:stretch>
            </a:blipFill>
          </p:spPr>
        </p:sp>
      </p:grpSp>
      <p:sp>
        <p:nvSpPr>
          <p:cNvPr name="TextBox 5" id="5"/>
          <p:cNvSpPr txBox="true"/>
          <p:nvPr/>
        </p:nvSpPr>
        <p:spPr>
          <a:xfrm rot="0">
            <a:off x="7654063" y="2900872"/>
            <a:ext cx="8820972" cy="4179780"/>
          </a:xfrm>
          <a:prstGeom prst="rect">
            <a:avLst/>
          </a:prstGeom>
        </p:spPr>
        <p:txBody>
          <a:bodyPr anchor="t" rtlCol="false" tIns="0" lIns="0" bIns="0" rIns="0">
            <a:spAutoFit/>
          </a:bodyPr>
          <a:lstStyle/>
          <a:p>
            <a:pPr algn="just">
              <a:lnSpc>
                <a:spcPts val="4127"/>
              </a:lnSpc>
            </a:pPr>
          </a:p>
          <a:p>
            <a:pPr algn="just">
              <a:lnSpc>
                <a:spcPts val="4127"/>
              </a:lnSpc>
            </a:pPr>
          </a:p>
          <a:p>
            <a:pPr algn="just">
              <a:lnSpc>
                <a:spcPts val="4127"/>
              </a:lnSpc>
            </a:pPr>
            <a:r>
              <a:rPr lang="en-US" sz="2990" spc="293">
                <a:solidFill>
                  <a:srgbClr val="F5FFF5"/>
                </a:solidFill>
                <a:latin typeface="DM Sans Bold"/>
                <a:ea typeface="DM Sans Bold"/>
                <a:cs typeface="DM Sans Bold"/>
                <a:sym typeface="DM Sans Bold"/>
              </a:rPr>
              <a:t> Verilog is a hardware description language used to model and simulate digital circuits. It is widely used in the development of integrated systems and FPGA design. </a:t>
            </a:r>
          </a:p>
          <a:p>
            <a:pPr algn="just">
              <a:lnSpc>
                <a:spcPts val="4127"/>
              </a:lnSpc>
            </a:pPr>
          </a:p>
        </p:txBody>
      </p:sp>
      <p:sp>
        <p:nvSpPr>
          <p:cNvPr name="Freeform 6" id="6"/>
          <p:cNvSpPr/>
          <p:nvPr/>
        </p:nvSpPr>
        <p:spPr>
          <a:xfrm flipH="false" flipV="false" rot="0">
            <a:off x="11339144" y="-4921731"/>
            <a:ext cx="8903676" cy="7879753"/>
          </a:xfrm>
          <a:custGeom>
            <a:avLst/>
            <a:gdLst/>
            <a:ahLst/>
            <a:cxnLst/>
            <a:rect r="r" b="b" t="t" l="l"/>
            <a:pathLst>
              <a:path h="7879753" w="8903676">
                <a:moveTo>
                  <a:pt x="0" y="0"/>
                </a:moveTo>
                <a:lnTo>
                  <a:pt x="8903675" y="0"/>
                </a:lnTo>
                <a:lnTo>
                  <a:pt x="8903675" y="7879753"/>
                </a:lnTo>
                <a:lnTo>
                  <a:pt x="0" y="78797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5331361" y="1715323"/>
            <a:ext cx="4645404" cy="249690"/>
          </a:xfrm>
          <a:custGeom>
            <a:avLst/>
            <a:gdLst/>
            <a:ahLst/>
            <a:cxnLst/>
            <a:rect r="r" b="b" t="t" l="l"/>
            <a:pathLst>
              <a:path h="249690" w="4645404">
                <a:moveTo>
                  <a:pt x="0" y="249690"/>
                </a:moveTo>
                <a:lnTo>
                  <a:pt x="4645404" y="249690"/>
                </a:lnTo>
                <a:lnTo>
                  <a:pt x="4645404" y="0"/>
                </a:lnTo>
                <a:lnTo>
                  <a:pt x="0" y="0"/>
                </a:lnTo>
                <a:lnTo>
                  <a:pt x="0" y="24969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360436" y="743934"/>
            <a:ext cx="11736956" cy="1391285"/>
          </a:xfrm>
          <a:prstGeom prst="rect">
            <a:avLst/>
          </a:prstGeom>
        </p:spPr>
        <p:txBody>
          <a:bodyPr anchor="t" rtlCol="false" tIns="0" lIns="0" bIns="0" rIns="0">
            <a:spAutoFit/>
          </a:bodyPr>
          <a:lstStyle/>
          <a:p>
            <a:pPr algn="ctr" marL="0" indent="0" lvl="0">
              <a:lnSpc>
                <a:spcPts val="10942"/>
              </a:lnSpc>
              <a:spcBef>
                <a:spcPct val="0"/>
              </a:spcBef>
            </a:pPr>
            <a:r>
              <a:rPr lang="en-US" sz="9118">
                <a:solidFill>
                  <a:srgbClr val="FFFFFF"/>
                </a:solidFill>
                <a:latin typeface="Now Bold"/>
                <a:ea typeface="Now Bold"/>
                <a:cs typeface="Now Bold"/>
                <a:sym typeface="Now Bold"/>
              </a:rPr>
              <a:t>VERILOG </a:t>
            </a:r>
          </a:p>
        </p:txBody>
      </p:sp>
      <p:sp>
        <p:nvSpPr>
          <p:cNvPr name="TextBox 9" id="9"/>
          <p:cNvSpPr txBox="true"/>
          <p:nvPr/>
        </p:nvSpPr>
        <p:spPr>
          <a:xfrm rot="0">
            <a:off x="5418987" y="2564430"/>
            <a:ext cx="11840313" cy="2084280"/>
          </a:xfrm>
          <a:prstGeom prst="rect">
            <a:avLst/>
          </a:prstGeom>
        </p:spPr>
        <p:txBody>
          <a:bodyPr anchor="t" rtlCol="false" tIns="0" lIns="0" bIns="0" rIns="0">
            <a:spAutoFit/>
          </a:bodyPr>
          <a:lstStyle/>
          <a:p>
            <a:pPr algn="ctr">
              <a:lnSpc>
                <a:spcPts val="4127"/>
              </a:lnSpc>
            </a:pPr>
            <a:r>
              <a:rPr lang="en-US" sz="2990" spc="293">
                <a:solidFill>
                  <a:srgbClr val="F5FFF5"/>
                </a:solidFill>
                <a:latin typeface="DM Sans Bold"/>
                <a:ea typeface="DM Sans Bold"/>
                <a:cs typeface="DM Sans Bold"/>
                <a:sym typeface="DM Sans Bold"/>
              </a:rPr>
              <a:t>We have chosen to implement the project using the Verilog.</a:t>
            </a:r>
          </a:p>
          <a:p>
            <a:pPr algn="ctr">
              <a:lnSpc>
                <a:spcPts val="4127"/>
              </a:lnSpc>
            </a:pPr>
          </a:p>
          <a:p>
            <a:pPr algn="ctr">
              <a:lnSpc>
                <a:spcPts val="4127"/>
              </a:lnSpc>
            </a:pPr>
            <a:r>
              <a:rPr lang="en-US" sz="2990" spc="293">
                <a:solidFill>
                  <a:srgbClr val="F5FFF5"/>
                </a:solidFill>
                <a:latin typeface="DM Sans Bold"/>
                <a:ea typeface="DM Sans Bold"/>
                <a:cs typeface="DM Sans Bold"/>
                <a:sym typeface="DM Sans Bold"/>
              </a:rPr>
              <a:t> </a:t>
            </a:r>
          </a:p>
        </p:txBody>
      </p:sp>
      <p:sp>
        <p:nvSpPr>
          <p:cNvPr name="TextBox 10" id="10"/>
          <p:cNvSpPr txBox="true"/>
          <p:nvPr/>
        </p:nvSpPr>
        <p:spPr>
          <a:xfrm rot="0">
            <a:off x="9144000" y="6290068"/>
            <a:ext cx="8355759" cy="3097129"/>
          </a:xfrm>
          <a:prstGeom prst="rect">
            <a:avLst/>
          </a:prstGeom>
        </p:spPr>
        <p:txBody>
          <a:bodyPr anchor="t" rtlCol="false" tIns="0" lIns="0" bIns="0" rIns="0">
            <a:spAutoFit/>
          </a:bodyPr>
          <a:lstStyle/>
          <a:p>
            <a:pPr algn="just">
              <a:lnSpc>
                <a:spcPts val="4093"/>
              </a:lnSpc>
            </a:pPr>
          </a:p>
          <a:p>
            <a:pPr algn="just">
              <a:lnSpc>
                <a:spcPts val="4093"/>
              </a:lnSpc>
            </a:pPr>
            <a:r>
              <a:rPr lang="en-US" sz="2966" spc="290">
                <a:solidFill>
                  <a:srgbClr val="F5FFF5"/>
                </a:solidFill>
                <a:latin typeface="DM Sans Bold"/>
                <a:ea typeface="DM Sans Bold"/>
                <a:cs typeface="DM Sans Bold"/>
                <a:sym typeface="DM Sans Bold"/>
              </a:rPr>
              <a:t>    </a:t>
            </a:r>
            <a:r>
              <a:rPr lang="en-US" sz="2966" spc="290">
                <a:solidFill>
                  <a:srgbClr val="F5FFF5"/>
                </a:solidFill>
                <a:latin typeface="DM Sans Bold"/>
                <a:ea typeface="DM Sans Bold"/>
                <a:cs typeface="DM Sans Bold"/>
                <a:sym typeface="DM Sans Bold"/>
              </a:rPr>
              <a:t>Verilog allows for the description of both the behavior and the structure of circuits, providing a way to describe and simulate the circuit before physically implementing it.</a:t>
            </a:r>
          </a:p>
        </p:txBody>
      </p:sp>
      <p:sp>
        <p:nvSpPr>
          <p:cNvPr name="TextBox 11" id="11"/>
          <p:cNvSpPr txBox="true"/>
          <p:nvPr/>
        </p:nvSpPr>
        <p:spPr>
          <a:xfrm rot="0">
            <a:off x="1452052" y="754094"/>
            <a:ext cx="11736956" cy="1381125"/>
          </a:xfrm>
          <a:prstGeom prst="rect">
            <a:avLst/>
          </a:prstGeom>
        </p:spPr>
        <p:txBody>
          <a:bodyPr anchor="t" rtlCol="false" tIns="0" lIns="0" bIns="0" rIns="0">
            <a:spAutoFit/>
          </a:bodyPr>
          <a:lstStyle/>
          <a:p>
            <a:pPr algn="ctr" marL="0" indent="0" lvl="0">
              <a:lnSpc>
                <a:spcPts val="10942"/>
              </a:lnSpc>
              <a:spcBef>
                <a:spcPct val="0"/>
              </a:spcBef>
            </a:pPr>
            <a:r>
              <a:rPr lang="en-US" sz="9118">
                <a:solidFill>
                  <a:srgbClr val="0B1320"/>
                </a:solidFill>
                <a:latin typeface="Now"/>
                <a:ea typeface="Now"/>
                <a:cs typeface="Now"/>
                <a:sym typeface="Now"/>
              </a:rPr>
              <a:t>VERILOG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4E0BD"/>
        </a:solidFill>
      </p:bgPr>
    </p:bg>
    <p:spTree>
      <p:nvGrpSpPr>
        <p:cNvPr id="1" name=""/>
        <p:cNvGrpSpPr/>
        <p:nvPr/>
      </p:nvGrpSpPr>
      <p:grpSpPr>
        <a:xfrm>
          <a:off x="0" y="0"/>
          <a:ext cx="0" cy="0"/>
          <a:chOff x="0" y="0"/>
          <a:chExt cx="0" cy="0"/>
        </a:xfrm>
      </p:grpSpPr>
      <p:sp>
        <p:nvSpPr>
          <p:cNvPr name="Freeform 2" id="2"/>
          <p:cNvSpPr/>
          <p:nvPr/>
        </p:nvSpPr>
        <p:spPr>
          <a:xfrm flipH="true" flipV="false" rot="0">
            <a:off x="11357202" y="-869892"/>
            <a:ext cx="7315200" cy="2240280"/>
          </a:xfrm>
          <a:custGeom>
            <a:avLst/>
            <a:gdLst/>
            <a:ahLst/>
            <a:cxnLst/>
            <a:rect r="r" b="b" t="t" l="l"/>
            <a:pathLst>
              <a:path h="2240280" w="7315200">
                <a:moveTo>
                  <a:pt x="7315200" y="0"/>
                </a:moveTo>
                <a:lnTo>
                  <a:pt x="0" y="0"/>
                </a:lnTo>
                <a:lnTo>
                  <a:pt x="0" y="2240280"/>
                </a:lnTo>
                <a:lnTo>
                  <a:pt x="7315200" y="2240280"/>
                </a:lnTo>
                <a:lnTo>
                  <a:pt x="731520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0"/>
            <a:ext cx="16260271" cy="10572221"/>
          </a:xfrm>
          <a:custGeom>
            <a:avLst/>
            <a:gdLst/>
            <a:ahLst/>
            <a:cxnLst/>
            <a:rect r="r" b="b" t="t" l="l"/>
            <a:pathLst>
              <a:path h="10572221" w="16260271">
                <a:moveTo>
                  <a:pt x="0" y="0"/>
                </a:moveTo>
                <a:lnTo>
                  <a:pt x="16260271" y="0"/>
                </a:lnTo>
                <a:lnTo>
                  <a:pt x="16260271" y="10572221"/>
                </a:lnTo>
                <a:lnTo>
                  <a:pt x="0" y="10572221"/>
                </a:lnTo>
                <a:lnTo>
                  <a:pt x="0" y="0"/>
                </a:lnTo>
                <a:close/>
              </a:path>
            </a:pathLst>
          </a:custGeom>
          <a:blipFill>
            <a:blip r:embed="rId4"/>
            <a:stretch>
              <a:fillRect l="0" t="0" r="0" b="0"/>
            </a:stretch>
          </a:blipFill>
        </p:spPr>
      </p:sp>
      <p:sp>
        <p:nvSpPr>
          <p:cNvPr name="TextBox 4" id="4"/>
          <p:cNvSpPr txBox="true"/>
          <p:nvPr/>
        </p:nvSpPr>
        <p:spPr>
          <a:xfrm rot="0">
            <a:off x="16878847" y="8423152"/>
            <a:ext cx="1376528" cy="843963"/>
          </a:xfrm>
          <a:prstGeom prst="rect">
            <a:avLst/>
          </a:prstGeom>
        </p:spPr>
        <p:txBody>
          <a:bodyPr anchor="t" rtlCol="false" tIns="0" lIns="0" bIns="0" rIns="0">
            <a:spAutoFit/>
          </a:bodyPr>
          <a:lstStyle/>
          <a:p>
            <a:pPr algn="ctr">
              <a:lnSpc>
                <a:spcPts val="3279"/>
              </a:lnSpc>
            </a:pPr>
            <a:r>
              <a:rPr lang="en-US" sz="2342">
                <a:solidFill>
                  <a:srgbClr val="FCFF7E"/>
                </a:solidFill>
                <a:latin typeface="Helios Extended Bold"/>
                <a:ea typeface="Helios Extended Bold"/>
                <a:cs typeface="Helios Extended Bold"/>
                <a:sym typeface="Helios Extended Bold"/>
              </a:rPr>
              <a:t>Data in </a:t>
            </a:r>
          </a:p>
          <a:p>
            <a:pPr algn="ctr">
              <a:lnSpc>
                <a:spcPts val="3279"/>
              </a:lnSpc>
              <a:spcBef>
                <a:spcPct val="0"/>
              </a:spcBef>
            </a:pPr>
            <a:r>
              <a:rPr lang="en-US" sz="2342">
                <a:solidFill>
                  <a:srgbClr val="FCFF7E"/>
                </a:solidFill>
                <a:latin typeface="Helios Extended Bold"/>
                <a:ea typeface="Helios Extended Bold"/>
                <a:cs typeface="Helios Extended Bold"/>
                <a:sym typeface="Helios Extended Bold"/>
              </a:rPr>
              <a:t>Master</a:t>
            </a:r>
          </a:p>
        </p:txBody>
      </p:sp>
      <p:sp>
        <p:nvSpPr>
          <p:cNvPr name="TextBox 5" id="5"/>
          <p:cNvSpPr txBox="true"/>
          <p:nvPr/>
        </p:nvSpPr>
        <p:spPr>
          <a:xfrm rot="0">
            <a:off x="680458" y="2054779"/>
            <a:ext cx="1822133" cy="1863725"/>
          </a:xfrm>
          <a:prstGeom prst="rect">
            <a:avLst/>
          </a:prstGeom>
        </p:spPr>
        <p:txBody>
          <a:bodyPr anchor="t" rtlCol="false" tIns="0" lIns="0" bIns="0" rIns="0">
            <a:spAutoFit/>
          </a:bodyPr>
          <a:lstStyle/>
          <a:p>
            <a:pPr algn="ctr">
              <a:lnSpc>
                <a:spcPts val="4900"/>
              </a:lnSpc>
            </a:pPr>
            <a:r>
              <a:rPr lang="en-US" sz="3500">
                <a:solidFill>
                  <a:srgbClr val="FF3131"/>
                </a:solidFill>
                <a:latin typeface="Helios Extended Bold"/>
                <a:ea typeface="Helios Extended Bold"/>
                <a:cs typeface="Helios Extended Bold"/>
                <a:sym typeface="Helios Extended Bold"/>
              </a:rPr>
              <a:t>Power </a:t>
            </a:r>
          </a:p>
          <a:p>
            <a:pPr algn="ctr">
              <a:lnSpc>
                <a:spcPts val="4900"/>
              </a:lnSpc>
            </a:pPr>
            <a:r>
              <a:rPr lang="en-US" sz="3500">
                <a:solidFill>
                  <a:srgbClr val="FF3131"/>
                </a:solidFill>
                <a:latin typeface="Helios Extended Bold"/>
                <a:ea typeface="Helios Extended Bold"/>
                <a:cs typeface="Helios Extended Bold"/>
                <a:sym typeface="Helios Extended Bold"/>
              </a:rPr>
              <a:t>Button</a:t>
            </a:r>
          </a:p>
          <a:p>
            <a:pPr algn="ctr">
              <a:lnSpc>
                <a:spcPts val="4900"/>
              </a:lnSpc>
              <a:spcBef>
                <a:spcPct val="0"/>
              </a:spcBef>
            </a:pPr>
          </a:p>
        </p:txBody>
      </p:sp>
      <p:sp>
        <p:nvSpPr>
          <p:cNvPr name="TextBox 6" id="6"/>
          <p:cNvSpPr txBox="true"/>
          <p:nvPr/>
        </p:nvSpPr>
        <p:spPr>
          <a:xfrm rot="0">
            <a:off x="16317554" y="7018020"/>
            <a:ext cx="1631091" cy="845075"/>
          </a:xfrm>
          <a:prstGeom prst="rect">
            <a:avLst/>
          </a:prstGeom>
        </p:spPr>
        <p:txBody>
          <a:bodyPr anchor="t" rtlCol="false" tIns="0" lIns="0" bIns="0" rIns="0">
            <a:spAutoFit/>
          </a:bodyPr>
          <a:lstStyle/>
          <a:p>
            <a:pPr algn="ctr">
              <a:lnSpc>
                <a:spcPts val="3279"/>
              </a:lnSpc>
            </a:pPr>
            <a:r>
              <a:rPr lang="en-US" sz="2342">
                <a:solidFill>
                  <a:srgbClr val="FCFF7E"/>
                </a:solidFill>
                <a:latin typeface="Helios Extended Bold"/>
                <a:ea typeface="Helios Extended Bold"/>
                <a:cs typeface="Helios Extended Bold"/>
                <a:sym typeface="Helios Extended Bold"/>
              </a:rPr>
              <a:t>Data out </a:t>
            </a:r>
          </a:p>
          <a:p>
            <a:pPr algn="ctr">
              <a:lnSpc>
                <a:spcPts val="3279"/>
              </a:lnSpc>
              <a:spcBef>
                <a:spcPct val="0"/>
              </a:spcBef>
            </a:pPr>
            <a:r>
              <a:rPr lang="en-US" sz="2342">
                <a:solidFill>
                  <a:srgbClr val="FCFF7E"/>
                </a:solidFill>
                <a:latin typeface="Helios Extended Bold"/>
                <a:ea typeface="Helios Extended Bold"/>
                <a:cs typeface="Helios Extended Bold"/>
                <a:sym typeface="Helios Extended Bold"/>
              </a:rPr>
              <a:t>Master</a:t>
            </a:r>
          </a:p>
        </p:txBody>
      </p:sp>
      <p:sp>
        <p:nvSpPr>
          <p:cNvPr name="TextBox 7" id="7"/>
          <p:cNvSpPr txBox="true"/>
          <p:nvPr/>
        </p:nvSpPr>
        <p:spPr>
          <a:xfrm rot="0">
            <a:off x="1028700" y="7018020"/>
            <a:ext cx="1631091" cy="845075"/>
          </a:xfrm>
          <a:prstGeom prst="rect">
            <a:avLst/>
          </a:prstGeom>
        </p:spPr>
        <p:txBody>
          <a:bodyPr anchor="t" rtlCol="false" tIns="0" lIns="0" bIns="0" rIns="0">
            <a:spAutoFit/>
          </a:bodyPr>
          <a:lstStyle/>
          <a:p>
            <a:pPr algn="ctr">
              <a:lnSpc>
                <a:spcPts val="3279"/>
              </a:lnSpc>
            </a:pPr>
            <a:r>
              <a:rPr lang="en-US" sz="2342">
                <a:solidFill>
                  <a:srgbClr val="FF3131"/>
                </a:solidFill>
                <a:latin typeface="Helios Extended Bold"/>
                <a:ea typeface="Helios Extended Bold"/>
                <a:cs typeface="Helios Extended Bold"/>
                <a:sym typeface="Helios Extended Bold"/>
              </a:rPr>
              <a:t>Data out </a:t>
            </a:r>
          </a:p>
          <a:p>
            <a:pPr algn="ctr">
              <a:lnSpc>
                <a:spcPts val="3279"/>
              </a:lnSpc>
              <a:spcBef>
                <a:spcPct val="0"/>
              </a:spcBef>
            </a:pPr>
            <a:r>
              <a:rPr lang="en-US" sz="2342">
                <a:solidFill>
                  <a:srgbClr val="FF3131"/>
                </a:solidFill>
                <a:latin typeface="Helios Extended Bold"/>
                <a:ea typeface="Helios Extended Bold"/>
                <a:cs typeface="Helios Extended Bold"/>
                <a:sym typeface="Helios Extended Bold"/>
              </a:rPr>
              <a:t>Slave</a:t>
            </a:r>
          </a:p>
        </p:txBody>
      </p:sp>
      <p:sp>
        <p:nvSpPr>
          <p:cNvPr name="TextBox 8" id="8"/>
          <p:cNvSpPr txBox="true"/>
          <p:nvPr/>
        </p:nvSpPr>
        <p:spPr>
          <a:xfrm rot="0">
            <a:off x="482042" y="8431966"/>
            <a:ext cx="1376471" cy="826334"/>
          </a:xfrm>
          <a:prstGeom prst="rect">
            <a:avLst/>
          </a:prstGeom>
        </p:spPr>
        <p:txBody>
          <a:bodyPr anchor="t" rtlCol="false" tIns="0" lIns="0" bIns="0" rIns="0">
            <a:spAutoFit/>
          </a:bodyPr>
          <a:lstStyle/>
          <a:p>
            <a:pPr algn="ctr">
              <a:lnSpc>
                <a:spcPts val="3279"/>
              </a:lnSpc>
            </a:pPr>
            <a:r>
              <a:rPr lang="en-US" sz="2342">
                <a:solidFill>
                  <a:srgbClr val="FF3131"/>
                </a:solidFill>
                <a:latin typeface="Helios Extended Bold"/>
                <a:ea typeface="Helios Extended Bold"/>
                <a:cs typeface="Helios Extended Bold"/>
                <a:sym typeface="Helios Extended Bold"/>
              </a:rPr>
              <a:t>Data in </a:t>
            </a:r>
          </a:p>
          <a:p>
            <a:pPr algn="ctr">
              <a:lnSpc>
                <a:spcPts val="3279"/>
              </a:lnSpc>
              <a:spcBef>
                <a:spcPct val="0"/>
              </a:spcBef>
            </a:pPr>
            <a:r>
              <a:rPr lang="en-US" sz="2342">
                <a:solidFill>
                  <a:srgbClr val="FF3131"/>
                </a:solidFill>
                <a:latin typeface="Helios Extended Bold"/>
                <a:ea typeface="Helios Extended Bold"/>
                <a:cs typeface="Helios Extended Bold"/>
                <a:sym typeface="Helios Extended Bold"/>
              </a:rPr>
              <a:t>Slave</a:t>
            </a:r>
          </a:p>
        </p:txBody>
      </p:sp>
      <p:sp>
        <p:nvSpPr>
          <p:cNvPr name="TextBox 9" id="9"/>
          <p:cNvSpPr txBox="true"/>
          <p:nvPr/>
        </p:nvSpPr>
        <p:spPr>
          <a:xfrm rot="0">
            <a:off x="16624594" y="5462638"/>
            <a:ext cx="508505" cy="1251527"/>
          </a:xfrm>
          <a:prstGeom prst="rect">
            <a:avLst/>
          </a:prstGeom>
        </p:spPr>
        <p:txBody>
          <a:bodyPr anchor="t" rtlCol="false" tIns="0" lIns="0" bIns="0" rIns="0">
            <a:spAutoFit/>
          </a:bodyPr>
          <a:lstStyle/>
          <a:p>
            <a:pPr algn="ctr">
              <a:lnSpc>
                <a:spcPts val="4900"/>
              </a:lnSpc>
            </a:pPr>
            <a:r>
              <a:rPr lang="en-US" sz="3500">
                <a:solidFill>
                  <a:srgbClr val="FBA8C4"/>
                </a:solidFill>
                <a:latin typeface="Helios Extended Bold"/>
                <a:ea typeface="Helios Extended Bold"/>
                <a:cs typeface="Helios Extended Bold"/>
                <a:sym typeface="Helios Extended Bold"/>
              </a:rPr>
              <a:t>Pl</a:t>
            </a:r>
          </a:p>
          <a:p>
            <a:pPr algn="ctr">
              <a:lnSpc>
                <a:spcPts val="4900"/>
              </a:lnSpc>
              <a:spcBef>
                <a:spcPct val="0"/>
              </a:spcBef>
            </a:pPr>
          </a:p>
        </p:txBody>
      </p:sp>
      <p:sp>
        <p:nvSpPr>
          <p:cNvPr name="TextBox 10" id="10"/>
          <p:cNvSpPr txBox="true"/>
          <p:nvPr/>
        </p:nvSpPr>
        <p:spPr>
          <a:xfrm rot="0">
            <a:off x="16469004" y="4744511"/>
            <a:ext cx="1532118" cy="632402"/>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Helios Extended Bold"/>
                <a:ea typeface="Helios Extended Bold"/>
                <a:cs typeface="Helios Extended Bold"/>
                <a:sym typeface="Helios Extended Bold"/>
              </a:rPr>
              <a:t>Reset</a:t>
            </a:r>
          </a:p>
        </p:txBody>
      </p:sp>
      <p:sp>
        <p:nvSpPr>
          <p:cNvPr name="TextBox 11" id="11"/>
          <p:cNvSpPr txBox="true"/>
          <p:nvPr/>
        </p:nvSpPr>
        <p:spPr>
          <a:xfrm rot="0">
            <a:off x="15345836" y="3741712"/>
            <a:ext cx="3326566" cy="921270"/>
          </a:xfrm>
          <a:prstGeom prst="rect">
            <a:avLst/>
          </a:prstGeom>
        </p:spPr>
        <p:txBody>
          <a:bodyPr anchor="t" rtlCol="false" tIns="0" lIns="0" bIns="0" rIns="0">
            <a:spAutoFit/>
          </a:bodyPr>
          <a:lstStyle/>
          <a:p>
            <a:pPr algn="ctr">
              <a:lnSpc>
                <a:spcPts val="3430"/>
              </a:lnSpc>
            </a:pPr>
            <a:r>
              <a:rPr lang="en-US" sz="3500">
                <a:solidFill>
                  <a:srgbClr val="FBA8C4"/>
                </a:solidFill>
                <a:latin typeface="Helios Extended Bold"/>
                <a:ea typeface="Helios Extended Bold"/>
                <a:cs typeface="Helios Extended Bold"/>
                <a:sym typeface="Helios Extended Bold"/>
              </a:rPr>
              <a:t>Ready</a:t>
            </a:r>
          </a:p>
          <a:p>
            <a:pPr algn="ctr">
              <a:lnSpc>
                <a:spcPts val="3430"/>
              </a:lnSpc>
            </a:pPr>
            <a:r>
              <a:rPr lang="en-US" sz="3500">
                <a:solidFill>
                  <a:srgbClr val="FBA8C4"/>
                </a:solidFill>
                <a:latin typeface="Helios Extended Bold"/>
                <a:ea typeface="Helios Extended Bold"/>
                <a:cs typeface="Helios Extended Bold"/>
                <a:sym typeface="Helios Extended Bold"/>
              </a:rPr>
              <a:t>state</a:t>
            </a:r>
          </a:p>
        </p:txBody>
      </p:sp>
      <p:sp>
        <p:nvSpPr>
          <p:cNvPr name="TextBox 12" id="12"/>
          <p:cNvSpPr txBox="true"/>
          <p:nvPr/>
        </p:nvSpPr>
        <p:spPr>
          <a:xfrm rot="0">
            <a:off x="3756106" y="105760"/>
            <a:ext cx="23179460" cy="778452"/>
          </a:xfrm>
          <a:prstGeom prst="rect">
            <a:avLst/>
          </a:prstGeom>
        </p:spPr>
        <p:txBody>
          <a:bodyPr anchor="t" rtlCol="false" tIns="0" lIns="0" bIns="0" rIns="0">
            <a:spAutoFit/>
          </a:bodyPr>
          <a:lstStyle/>
          <a:p>
            <a:pPr algn="ctr" marL="0" indent="0" lvl="0">
              <a:lnSpc>
                <a:spcPts val="6142"/>
              </a:lnSpc>
              <a:spcBef>
                <a:spcPct val="0"/>
              </a:spcBef>
            </a:pPr>
            <a:r>
              <a:rPr lang="en-US" sz="5118">
                <a:solidFill>
                  <a:srgbClr val="F5FFF5"/>
                </a:solidFill>
                <a:latin typeface="Now Bold"/>
                <a:ea typeface="Now Bold"/>
                <a:cs typeface="Now Bold"/>
                <a:sym typeface="Now Bold"/>
              </a:rPr>
              <a:t>BASYS 3 BOARD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FF5"/>
        </a:solidFill>
      </p:bgPr>
    </p:bg>
    <p:spTree>
      <p:nvGrpSpPr>
        <p:cNvPr id="1" name=""/>
        <p:cNvGrpSpPr/>
        <p:nvPr/>
      </p:nvGrpSpPr>
      <p:grpSpPr>
        <a:xfrm>
          <a:off x="0" y="0"/>
          <a:ext cx="0" cy="0"/>
          <a:chOff x="0" y="0"/>
          <a:chExt cx="0" cy="0"/>
        </a:xfrm>
      </p:grpSpPr>
      <p:sp>
        <p:nvSpPr>
          <p:cNvPr name="Freeform 2" id="2"/>
          <p:cNvSpPr/>
          <p:nvPr/>
        </p:nvSpPr>
        <p:spPr>
          <a:xfrm flipH="false" flipV="false" rot="0">
            <a:off x="0" y="-227529"/>
            <a:ext cx="18288000" cy="11863937"/>
          </a:xfrm>
          <a:custGeom>
            <a:avLst/>
            <a:gdLst/>
            <a:ahLst/>
            <a:cxnLst/>
            <a:rect r="r" b="b" t="t" l="l"/>
            <a:pathLst>
              <a:path h="11863937" w="18288000">
                <a:moveTo>
                  <a:pt x="0" y="0"/>
                </a:moveTo>
                <a:lnTo>
                  <a:pt x="18288000" y="0"/>
                </a:lnTo>
                <a:lnTo>
                  <a:pt x="18288000" y="11863938"/>
                </a:lnTo>
                <a:lnTo>
                  <a:pt x="0" y="11863938"/>
                </a:lnTo>
                <a:lnTo>
                  <a:pt x="0" y="0"/>
                </a:lnTo>
                <a:close/>
              </a:path>
            </a:pathLst>
          </a:custGeom>
          <a:blipFill>
            <a:blip r:embed="rId2"/>
            <a:stretch>
              <a:fillRect l="0" t="0" r="0" b="0"/>
            </a:stretch>
          </a:blipFill>
        </p:spPr>
      </p:sp>
      <p:sp>
        <p:nvSpPr>
          <p:cNvPr name="Freeform 3" id="3"/>
          <p:cNvSpPr/>
          <p:nvPr/>
        </p:nvSpPr>
        <p:spPr>
          <a:xfrm flipH="false" flipV="false" rot="0">
            <a:off x="8244548" y="323980"/>
            <a:ext cx="10043452" cy="2385320"/>
          </a:xfrm>
          <a:custGeom>
            <a:avLst/>
            <a:gdLst/>
            <a:ahLst/>
            <a:cxnLst/>
            <a:rect r="r" b="b" t="t" l="l"/>
            <a:pathLst>
              <a:path h="2385320" w="10043452">
                <a:moveTo>
                  <a:pt x="0" y="0"/>
                </a:moveTo>
                <a:lnTo>
                  <a:pt x="10043452" y="0"/>
                </a:lnTo>
                <a:lnTo>
                  <a:pt x="10043452" y="2385320"/>
                </a:lnTo>
                <a:lnTo>
                  <a:pt x="0" y="238532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4966" y="6263611"/>
            <a:ext cx="1585021" cy="1133112"/>
          </a:xfrm>
          <a:custGeom>
            <a:avLst/>
            <a:gdLst/>
            <a:ahLst/>
            <a:cxnLst/>
            <a:rect r="r" b="b" t="t" l="l"/>
            <a:pathLst>
              <a:path h="1133112" w="1585021">
                <a:moveTo>
                  <a:pt x="0" y="0"/>
                </a:moveTo>
                <a:lnTo>
                  <a:pt x="1585021" y="0"/>
                </a:lnTo>
                <a:lnTo>
                  <a:pt x="1585021" y="1133111"/>
                </a:lnTo>
                <a:lnTo>
                  <a:pt x="0" y="11331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182965">
            <a:off x="12302467" y="5827500"/>
            <a:ext cx="1030702" cy="772237"/>
          </a:xfrm>
          <a:custGeom>
            <a:avLst/>
            <a:gdLst/>
            <a:ahLst/>
            <a:cxnLst/>
            <a:rect r="r" b="b" t="t" l="l"/>
            <a:pathLst>
              <a:path h="772237" w="1030702">
                <a:moveTo>
                  <a:pt x="0" y="0"/>
                </a:moveTo>
                <a:lnTo>
                  <a:pt x="1030702" y="0"/>
                </a:lnTo>
                <a:lnTo>
                  <a:pt x="1030702" y="772237"/>
                </a:lnTo>
                <a:lnTo>
                  <a:pt x="0" y="772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6672534" y="4498029"/>
            <a:ext cx="596890" cy="484227"/>
          </a:xfrm>
          <a:custGeom>
            <a:avLst/>
            <a:gdLst/>
            <a:ahLst/>
            <a:cxnLst/>
            <a:rect r="r" b="b" t="t" l="l"/>
            <a:pathLst>
              <a:path h="484227" w="596890">
                <a:moveTo>
                  <a:pt x="596890" y="0"/>
                </a:moveTo>
                <a:lnTo>
                  <a:pt x="0" y="0"/>
                </a:lnTo>
                <a:lnTo>
                  <a:pt x="0" y="484226"/>
                </a:lnTo>
                <a:lnTo>
                  <a:pt x="596890" y="484226"/>
                </a:lnTo>
                <a:lnTo>
                  <a:pt x="59689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6960741" y="1028700"/>
            <a:ext cx="23179460" cy="975880"/>
          </a:xfrm>
          <a:prstGeom prst="rect">
            <a:avLst/>
          </a:prstGeom>
        </p:spPr>
        <p:txBody>
          <a:bodyPr anchor="t" rtlCol="false" tIns="0" lIns="0" bIns="0" rIns="0">
            <a:spAutoFit/>
          </a:bodyPr>
          <a:lstStyle/>
          <a:p>
            <a:pPr algn="ctr" marL="0" indent="0" lvl="0">
              <a:lnSpc>
                <a:spcPts val="7582"/>
              </a:lnSpc>
              <a:spcBef>
                <a:spcPct val="0"/>
              </a:spcBef>
            </a:pPr>
            <a:r>
              <a:rPr lang="en-US" sz="6318">
                <a:solidFill>
                  <a:srgbClr val="0B1320"/>
                </a:solidFill>
                <a:latin typeface="Now Bold"/>
                <a:ea typeface="Now Bold"/>
                <a:cs typeface="Now Bold"/>
                <a:sym typeface="Now Bold"/>
              </a:rPr>
              <a:t>BLOCK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29749"/>
        </a:solidFill>
      </p:bgPr>
    </p:bg>
    <p:spTree>
      <p:nvGrpSpPr>
        <p:cNvPr id="1" name=""/>
        <p:cNvGrpSpPr/>
        <p:nvPr/>
      </p:nvGrpSpPr>
      <p:grpSpPr>
        <a:xfrm>
          <a:off x="0" y="0"/>
          <a:ext cx="0" cy="0"/>
          <a:chOff x="0" y="0"/>
          <a:chExt cx="0" cy="0"/>
        </a:xfrm>
      </p:grpSpPr>
      <p:sp>
        <p:nvSpPr>
          <p:cNvPr name="Freeform 2" id="2"/>
          <p:cNvSpPr/>
          <p:nvPr/>
        </p:nvSpPr>
        <p:spPr>
          <a:xfrm flipH="false" flipV="false" rot="0">
            <a:off x="376354" y="3025522"/>
            <a:ext cx="17535293" cy="6974472"/>
          </a:xfrm>
          <a:custGeom>
            <a:avLst/>
            <a:gdLst/>
            <a:ahLst/>
            <a:cxnLst/>
            <a:rect r="r" b="b" t="t" l="l"/>
            <a:pathLst>
              <a:path h="6974472" w="17535293">
                <a:moveTo>
                  <a:pt x="0" y="0"/>
                </a:moveTo>
                <a:lnTo>
                  <a:pt x="17535292" y="0"/>
                </a:lnTo>
                <a:lnTo>
                  <a:pt x="17535292" y="6974472"/>
                </a:lnTo>
                <a:lnTo>
                  <a:pt x="0" y="6974472"/>
                </a:lnTo>
                <a:lnTo>
                  <a:pt x="0" y="0"/>
                </a:lnTo>
                <a:close/>
              </a:path>
            </a:pathLst>
          </a:custGeom>
          <a:blipFill>
            <a:blip r:embed="rId2"/>
            <a:stretch>
              <a:fillRect l="0" t="0" r="-22650" b="0"/>
            </a:stretch>
          </a:blipFill>
        </p:spPr>
      </p:sp>
      <p:sp>
        <p:nvSpPr>
          <p:cNvPr name="Freeform 3" id="3"/>
          <p:cNvSpPr/>
          <p:nvPr/>
        </p:nvSpPr>
        <p:spPr>
          <a:xfrm flipH="false" flipV="false" rot="-10800000">
            <a:off x="1668834" y="1268961"/>
            <a:ext cx="10058871" cy="1508883"/>
          </a:xfrm>
          <a:custGeom>
            <a:avLst/>
            <a:gdLst/>
            <a:ahLst/>
            <a:cxnLst/>
            <a:rect r="r" b="b" t="t" l="l"/>
            <a:pathLst>
              <a:path h="1508883" w="10058871">
                <a:moveTo>
                  <a:pt x="0" y="0"/>
                </a:moveTo>
                <a:lnTo>
                  <a:pt x="10058871" y="0"/>
                </a:lnTo>
                <a:lnTo>
                  <a:pt x="10058871" y="1508883"/>
                </a:lnTo>
                <a:lnTo>
                  <a:pt x="0" y="1508883"/>
                </a:lnTo>
                <a:lnTo>
                  <a:pt x="0" y="0"/>
                </a:lnTo>
                <a:close/>
              </a:path>
            </a:pathLst>
          </a:custGeom>
          <a:blipFill>
            <a:blip r:embed="rId3">
              <a:extLst>
                <a:ext uri="{96DAC541-7B7A-43D3-8B79-37D633B846F1}">
                  <asvg:svgBlip xmlns:asvg="http://schemas.microsoft.com/office/drawing/2016/SVG/main" r:embed="rId4"/>
                </a:ext>
              </a:extLst>
            </a:blip>
            <a:stretch>
              <a:fillRect l="0" t="0" r="0" b="-189990"/>
            </a:stretch>
          </a:blipFill>
        </p:spPr>
      </p:sp>
      <p:sp>
        <p:nvSpPr>
          <p:cNvPr name="TextBox 4" id="4"/>
          <p:cNvSpPr txBox="true"/>
          <p:nvPr/>
        </p:nvSpPr>
        <p:spPr>
          <a:xfrm rot="0">
            <a:off x="-4891460" y="293082"/>
            <a:ext cx="23179460" cy="975880"/>
          </a:xfrm>
          <a:prstGeom prst="rect">
            <a:avLst/>
          </a:prstGeom>
        </p:spPr>
        <p:txBody>
          <a:bodyPr anchor="t" rtlCol="false" tIns="0" lIns="0" bIns="0" rIns="0">
            <a:spAutoFit/>
          </a:bodyPr>
          <a:lstStyle/>
          <a:p>
            <a:pPr algn="ctr" marL="0" indent="0" lvl="0">
              <a:lnSpc>
                <a:spcPts val="7582"/>
              </a:lnSpc>
              <a:spcBef>
                <a:spcPct val="0"/>
              </a:spcBef>
            </a:pPr>
            <a:r>
              <a:rPr lang="en-US" sz="6318">
                <a:solidFill>
                  <a:srgbClr val="F5FFF5"/>
                </a:solidFill>
                <a:latin typeface="Now Bold"/>
                <a:ea typeface="Now Bold"/>
                <a:cs typeface="Now Bold"/>
                <a:sym typeface="Now Bold"/>
              </a:rPr>
              <a:t> MASTER INTERNAL STRUCTURE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FC1D0"/>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641053"/>
            <a:ext cx="5097811" cy="2714584"/>
          </a:xfrm>
          <a:custGeom>
            <a:avLst/>
            <a:gdLst/>
            <a:ahLst/>
            <a:cxnLst/>
            <a:rect r="r" b="b" t="t" l="l"/>
            <a:pathLst>
              <a:path h="2714584" w="5097811">
                <a:moveTo>
                  <a:pt x="0" y="0"/>
                </a:moveTo>
                <a:lnTo>
                  <a:pt x="5097811" y="0"/>
                </a:lnTo>
                <a:lnTo>
                  <a:pt x="5097811" y="2714584"/>
                </a:lnTo>
                <a:lnTo>
                  <a:pt x="0" y="2714584"/>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4331159"/>
            <a:ext cx="20405048" cy="4267215"/>
          </a:xfrm>
          <a:custGeom>
            <a:avLst/>
            <a:gdLst/>
            <a:ahLst/>
            <a:cxnLst/>
            <a:rect r="r" b="b" t="t" l="l"/>
            <a:pathLst>
              <a:path h="4267215" w="20405048">
                <a:moveTo>
                  <a:pt x="0" y="0"/>
                </a:moveTo>
                <a:lnTo>
                  <a:pt x="20405048" y="0"/>
                </a:lnTo>
                <a:lnTo>
                  <a:pt x="20405048" y="4267215"/>
                </a:lnTo>
                <a:lnTo>
                  <a:pt x="0" y="4267215"/>
                </a:lnTo>
                <a:lnTo>
                  <a:pt x="0" y="0"/>
                </a:lnTo>
                <a:close/>
              </a:path>
            </a:pathLst>
          </a:custGeom>
          <a:blipFill>
            <a:blip r:embed="rId4"/>
            <a:stretch>
              <a:fillRect l="-190" t="0" r="-190" b="0"/>
            </a:stretch>
          </a:blipFill>
        </p:spPr>
      </p:sp>
      <p:sp>
        <p:nvSpPr>
          <p:cNvPr name="TextBox 4" id="4"/>
          <p:cNvSpPr txBox="true"/>
          <p:nvPr/>
        </p:nvSpPr>
        <p:spPr>
          <a:xfrm rot="0">
            <a:off x="-2445730" y="1513523"/>
            <a:ext cx="23179460" cy="969645"/>
          </a:xfrm>
          <a:prstGeom prst="rect">
            <a:avLst/>
          </a:prstGeom>
        </p:spPr>
        <p:txBody>
          <a:bodyPr anchor="t" rtlCol="false" tIns="0" lIns="0" bIns="0" rIns="0">
            <a:spAutoFit/>
          </a:bodyPr>
          <a:lstStyle/>
          <a:p>
            <a:pPr algn="ctr" marL="0" indent="0" lvl="0">
              <a:lnSpc>
                <a:spcPts val="7582"/>
              </a:lnSpc>
              <a:spcBef>
                <a:spcPct val="0"/>
              </a:spcBef>
            </a:pPr>
            <a:r>
              <a:rPr lang="en-US" sz="6318">
                <a:solidFill>
                  <a:srgbClr val="0B1320"/>
                </a:solidFill>
                <a:latin typeface="Now Bold"/>
                <a:ea typeface="Now Bold"/>
                <a:cs typeface="Now Bold"/>
                <a:sym typeface="Now Bold"/>
              </a:rPr>
              <a:t>SIMULATION WAVEFORM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7EF"/>
        </a:solidFill>
      </p:bgPr>
    </p:bg>
    <p:spTree>
      <p:nvGrpSpPr>
        <p:cNvPr id="1" name=""/>
        <p:cNvGrpSpPr/>
        <p:nvPr/>
      </p:nvGrpSpPr>
      <p:grpSpPr>
        <a:xfrm>
          <a:off x="0" y="0"/>
          <a:ext cx="0" cy="0"/>
          <a:chOff x="0" y="0"/>
          <a:chExt cx="0" cy="0"/>
        </a:xfrm>
      </p:grpSpPr>
      <p:sp>
        <p:nvSpPr>
          <p:cNvPr name="Freeform 2" id="2"/>
          <p:cNvSpPr/>
          <p:nvPr/>
        </p:nvSpPr>
        <p:spPr>
          <a:xfrm flipH="false" flipV="false" rot="0">
            <a:off x="4002799" y="674523"/>
            <a:ext cx="13256501" cy="8937954"/>
          </a:xfrm>
          <a:custGeom>
            <a:avLst/>
            <a:gdLst/>
            <a:ahLst/>
            <a:cxnLst/>
            <a:rect r="r" b="b" t="t" l="l"/>
            <a:pathLst>
              <a:path h="8937954" w="13256501">
                <a:moveTo>
                  <a:pt x="0" y="0"/>
                </a:moveTo>
                <a:lnTo>
                  <a:pt x="13256501" y="0"/>
                </a:lnTo>
                <a:lnTo>
                  <a:pt x="13256501" y="8937954"/>
                </a:lnTo>
                <a:lnTo>
                  <a:pt x="0" y="8937954"/>
                </a:lnTo>
                <a:lnTo>
                  <a:pt x="0" y="0"/>
                </a:lnTo>
                <a:close/>
              </a:path>
            </a:pathLst>
          </a:custGeom>
          <a:blipFill>
            <a:blip r:embed="rId2"/>
            <a:stretch>
              <a:fillRect l="-10378" t="0" r="-10378" b="0"/>
            </a:stretch>
          </a:blipFill>
        </p:spPr>
      </p:sp>
      <p:sp>
        <p:nvSpPr>
          <p:cNvPr name="Freeform 3" id="3"/>
          <p:cNvSpPr/>
          <p:nvPr/>
        </p:nvSpPr>
        <p:spPr>
          <a:xfrm flipH="false" flipV="false" rot="0">
            <a:off x="1028700" y="7156947"/>
            <a:ext cx="2502424" cy="1457662"/>
          </a:xfrm>
          <a:custGeom>
            <a:avLst/>
            <a:gdLst/>
            <a:ahLst/>
            <a:cxnLst/>
            <a:rect r="r" b="b" t="t" l="l"/>
            <a:pathLst>
              <a:path h="1457662" w="2502424">
                <a:moveTo>
                  <a:pt x="0" y="0"/>
                </a:moveTo>
                <a:lnTo>
                  <a:pt x="2502424" y="0"/>
                </a:lnTo>
                <a:lnTo>
                  <a:pt x="2502424" y="1457662"/>
                </a:lnTo>
                <a:lnTo>
                  <a:pt x="0" y="1457662"/>
                </a:lnTo>
                <a:lnTo>
                  <a:pt x="0" y="0"/>
                </a:lnTo>
                <a:close/>
              </a:path>
            </a:pathLst>
          </a:custGeom>
          <a:blipFill>
            <a:blip r:embed="rId3">
              <a:alphaModFix amt="4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728464" y="8067609"/>
            <a:ext cx="3158866" cy="2617910"/>
          </a:xfrm>
          <a:custGeom>
            <a:avLst/>
            <a:gdLst/>
            <a:ahLst/>
            <a:cxnLst/>
            <a:rect r="r" b="b" t="t" l="l"/>
            <a:pathLst>
              <a:path h="2617910" w="3158866">
                <a:moveTo>
                  <a:pt x="0" y="0"/>
                </a:moveTo>
                <a:lnTo>
                  <a:pt x="3158866" y="0"/>
                </a:lnTo>
                <a:lnTo>
                  <a:pt x="3158866" y="2617910"/>
                </a:lnTo>
                <a:lnTo>
                  <a:pt x="0" y="2617910"/>
                </a:lnTo>
                <a:lnTo>
                  <a:pt x="0" y="0"/>
                </a:lnTo>
                <a:close/>
              </a:path>
            </a:pathLst>
          </a:custGeom>
          <a:blipFill>
            <a:blip r:embed="rId5">
              <a:alphaModFix amt="84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43454" y="1130113"/>
            <a:ext cx="820936" cy="5815112"/>
          </a:xfrm>
          <a:prstGeom prst="rect">
            <a:avLst/>
          </a:prstGeom>
        </p:spPr>
        <p:txBody>
          <a:bodyPr anchor="t" rtlCol="false" tIns="0" lIns="0" bIns="0" rIns="0">
            <a:spAutoFit/>
          </a:bodyPr>
          <a:lstStyle/>
          <a:p>
            <a:pPr algn="ctr">
              <a:lnSpc>
                <a:spcPts val="6376"/>
              </a:lnSpc>
            </a:pPr>
            <a:r>
              <a:rPr lang="en-US" sz="7970" spc="-1004">
                <a:solidFill>
                  <a:srgbClr val="000000"/>
                </a:solidFill>
                <a:latin typeface="Helios Extended Bold"/>
                <a:ea typeface="Helios Extended Bold"/>
                <a:cs typeface="Helios Extended Bold"/>
                <a:sym typeface="Helios Extended Bold"/>
              </a:rPr>
              <a:t>C</a:t>
            </a:r>
          </a:p>
          <a:p>
            <a:pPr algn="ctr">
              <a:lnSpc>
                <a:spcPts val="6376"/>
              </a:lnSpc>
            </a:pPr>
            <a:r>
              <a:rPr lang="en-US" sz="7970" spc="-1004">
                <a:solidFill>
                  <a:srgbClr val="000000"/>
                </a:solidFill>
                <a:latin typeface="Helios Extended Bold"/>
                <a:ea typeface="Helios Extended Bold"/>
                <a:cs typeface="Helios Extended Bold"/>
                <a:sym typeface="Helios Extended Bold"/>
              </a:rPr>
              <a:t>o</a:t>
            </a:r>
          </a:p>
          <a:p>
            <a:pPr algn="ctr">
              <a:lnSpc>
                <a:spcPts val="6376"/>
              </a:lnSpc>
            </a:pPr>
            <a:r>
              <a:rPr lang="en-US" sz="7970" spc="-1004">
                <a:solidFill>
                  <a:srgbClr val="000000"/>
                </a:solidFill>
                <a:latin typeface="Helios Extended Bold"/>
                <a:ea typeface="Helios Extended Bold"/>
                <a:cs typeface="Helios Extended Bold"/>
                <a:sym typeface="Helios Extended Bold"/>
              </a:rPr>
              <a:t>u</a:t>
            </a:r>
          </a:p>
          <a:p>
            <a:pPr algn="ctr">
              <a:lnSpc>
                <a:spcPts val="6376"/>
              </a:lnSpc>
            </a:pPr>
            <a:r>
              <a:rPr lang="en-US" sz="7970" spc="-1004">
                <a:solidFill>
                  <a:srgbClr val="000000"/>
                </a:solidFill>
                <a:latin typeface="Helios Extended Bold"/>
                <a:ea typeface="Helios Extended Bold"/>
                <a:cs typeface="Helios Extended Bold"/>
                <a:sym typeface="Helios Extended Bold"/>
              </a:rPr>
              <a:t>n</a:t>
            </a:r>
          </a:p>
          <a:p>
            <a:pPr algn="ctr">
              <a:lnSpc>
                <a:spcPts val="6376"/>
              </a:lnSpc>
            </a:pPr>
            <a:r>
              <a:rPr lang="en-US" sz="7970" spc="-1004">
                <a:solidFill>
                  <a:srgbClr val="000000"/>
                </a:solidFill>
                <a:latin typeface="Helios Extended Bold"/>
                <a:ea typeface="Helios Extended Bold"/>
                <a:cs typeface="Helios Extended Bold"/>
                <a:sym typeface="Helios Extended Bold"/>
              </a:rPr>
              <a:t>t</a:t>
            </a:r>
          </a:p>
          <a:p>
            <a:pPr algn="ctr">
              <a:lnSpc>
                <a:spcPts val="6376"/>
              </a:lnSpc>
            </a:pPr>
            <a:r>
              <a:rPr lang="en-US" sz="7970" spc="-1004">
                <a:solidFill>
                  <a:srgbClr val="000000"/>
                </a:solidFill>
                <a:latin typeface="Helios Extended Bold"/>
                <a:ea typeface="Helios Extended Bold"/>
                <a:cs typeface="Helios Extended Bold"/>
                <a:sym typeface="Helios Extended Bold"/>
              </a:rPr>
              <a:t>e</a:t>
            </a:r>
          </a:p>
          <a:p>
            <a:pPr algn="ctr">
              <a:lnSpc>
                <a:spcPts val="6376"/>
              </a:lnSpc>
            </a:pPr>
            <a:r>
              <a:rPr lang="en-US" sz="7970" spc="-1004">
                <a:solidFill>
                  <a:srgbClr val="000000"/>
                </a:solidFill>
                <a:latin typeface="Helios Extended Bold"/>
                <a:ea typeface="Helios Extended Bold"/>
                <a:cs typeface="Helios Extended Bold"/>
                <a:sym typeface="Helios Extended Bold"/>
              </a:rPr>
              <a:t>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B2C097"/>
        </a:solidFill>
      </p:bgPr>
    </p:bg>
    <p:spTree>
      <p:nvGrpSpPr>
        <p:cNvPr id="1" name=""/>
        <p:cNvGrpSpPr/>
        <p:nvPr/>
      </p:nvGrpSpPr>
      <p:grpSpPr>
        <a:xfrm>
          <a:off x="0" y="0"/>
          <a:ext cx="0" cy="0"/>
          <a:chOff x="0" y="0"/>
          <a:chExt cx="0" cy="0"/>
        </a:xfrm>
      </p:grpSpPr>
      <p:sp>
        <p:nvSpPr>
          <p:cNvPr name="Freeform 2" id="2"/>
          <p:cNvSpPr/>
          <p:nvPr/>
        </p:nvSpPr>
        <p:spPr>
          <a:xfrm flipH="false" flipV="false" rot="0">
            <a:off x="3560363" y="1028700"/>
            <a:ext cx="13878395" cy="8524293"/>
          </a:xfrm>
          <a:custGeom>
            <a:avLst/>
            <a:gdLst/>
            <a:ahLst/>
            <a:cxnLst/>
            <a:rect r="r" b="b" t="t" l="l"/>
            <a:pathLst>
              <a:path h="8524293" w="13878395">
                <a:moveTo>
                  <a:pt x="0" y="0"/>
                </a:moveTo>
                <a:lnTo>
                  <a:pt x="13878394" y="0"/>
                </a:lnTo>
                <a:lnTo>
                  <a:pt x="13878394" y="8524293"/>
                </a:lnTo>
                <a:lnTo>
                  <a:pt x="0" y="8524293"/>
                </a:lnTo>
                <a:lnTo>
                  <a:pt x="0" y="0"/>
                </a:lnTo>
                <a:close/>
              </a:path>
            </a:pathLst>
          </a:custGeom>
          <a:blipFill>
            <a:blip r:embed="rId2"/>
            <a:stretch>
              <a:fillRect l="-483" t="0" r="-483" b="0"/>
            </a:stretch>
          </a:blipFill>
        </p:spPr>
      </p:sp>
      <p:sp>
        <p:nvSpPr>
          <p:cNvPr name="Freeform 3" id="3"/>
          <p:cNvSpPr/>
          <p:nvPr/>
        </p:nvSpPr>
        <p:spPr>
          <a:xfrm flipH="false" flipV="false" rot="0">
            <a:off x="603478" y="5446635"/>
            <a:ext cx="1291318" cy="1442813"/>
          </a:xfrm>
          <a:custGeom>
            <a:avLst/>
            <a:gdLst/>
            <a:ahLst/>
            <a:cxnLst/>
            <a:rect r="r" b="b" t="t" l="l"/>
            <a:pathLst>
              <a:path h="1442813" w="1291318">
                <a:moveTo>
                  <a:pt x="0" y="0"/>
                </a:moveTo>
                <a:lnTo>
                  <a:pt x="1291318" y="0"/>
                </a:lnTo>
                <a:lnTo>
                  <a:pt x="1291318" y="1442813"/>
                </a:lnTo>
                <a:lnTo>
                  <a:pt x="0" y="1442813"/>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261579" y="6760377"/>
            <a:ext cx="2792616" cy="2792616"/>
          </a:xfrm>
          <a:custGeom>
            <a:avLst/>
            <a:gdLst/>
            <a:ahLst/>
            <a:cxnLst/>
            <a:rect r="r" b="b" t="t" l="l"/>
            <a:pathLst>
              <a:path h="2792616" w="2792616">
                <a:moveTo>
                  <a:pt x="0" y="0"/>
                </a:moveTo>
                <a:lnTo>
                  <a:pt x="2792616" y="0"/>
                </a:lnTo>
                <a:lnTo>
                  <a:pt x="2792616" y="2792616"/>
                </a:lnTo>
                <a:lnTo>
                  <a:pt x="0" y="2792616"/>
                </a:lnTo>
                <a:lnTo>
                  <a:pt x="0" y="0"/>
                </a:lnTo>
                <a:close/>
              </a:path>
            </a:pathLst>
          </a:custGeom>
          <a:blipFill>
            <a:blip r:embed="rId5">
              <a:alphaModFix amt="55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03478" y="935860"/>
            <a:ext cx="850444" cy="5232181"/>
          </a:xfrm>
          <a:prstGeom prst="rect">
            <a:avLst/>
          </a:prstGeom>
        </p:spPr>
        <p:txBody>
          <a:bodyPr anchor="t" rtlCol="false" tIns="0" lIns="0" bIns="0" rIns="0">
            <a:spAutoFit/>
          </a:bodyPr>
          <a:lstStyle/>
          <a:p>
            <a:pPr algn="ctr">
              <a:lnSpc>
                <a:spcPts val="6376"/>
              </a:lnSpc>
            </a:pPr>
            <a:r>
              <a:rPr lang="en-US" sz="7970" spc="-1004">
                <a:solidFill>
                  <a:srgbClr val="000000"/>
                </a:solidFill>
                <a:latin typeface="Helios Extended Bold"/>
                <a:ea typeface="Helios Extended Bold"/>
                <a:cs typeface="Helios Extended Bold"/>
                <a:sym typeface="Helios Extended Bold"/>
              </a:rPr>
              <a:t>S</a:t>
            </a:r>
          </a:p>
          <a:p>
            <a:pPr algn="ctr">
              <a:lnSpc>
                <a:spcPts val="6376"/>
              </a:lnSpc>
            </a:pPr>
            <a:r>
              <a:rPr lang="en-US" sz="7970" spc="-1004">
                <a:solidFill>
                  <a:srgbClr val="000000"/>
                </a:solidFill>
                <a:latin typeface="Helios Extended Bold"/>
                <a:ea typeface="Helios Extended Bold"/>
                <a:cs typeface="Helios Extended Bold"/>
                <a:sym typeface="Helios Extended Bold"/>
              </a:rPr>
              <a:t>h</a:t>
            </a:r>
          </a:p>
          <a:p>
            <a:pPr algn="ctr">
              <a:lnSpc>
                <a:spcPts val="6376"/>
              </a:lnSpc>
            </a:pPr>
            <a:r>
              <a:rPr lang="en-US" sz="7970" spc="-1004">
                <a:solidFill>
                  <a:srgbClr val="000000"/>
                </a:solidFill>
                <a:latin typeface="Helios Extended Bold"/>
                <a:ea typeface="Helios Extended Bold"/>
                <a:cs typeface="Helios Extended Bold"/>
                <a:sym typeface="Helios Extended Bold"/>
              </a:rPr>
              <a:t>i</a:t>
            </a:r>
          </a:p>
          <a:p>
            <a:pPr algn="ctr">
              <a:lnSpc>
                <a:spcPts val="8130"/>
              </a:lnSpc>
            </a:pPr>
            <a:r>
              <a:rPr lang="en-US" sz="7970" spc="-1004">
                <a:solidFill>
                  <a:srgbClr val="000000"/>
                </a:solidFill>
                <a:latin typeface="Helios Extended Bold"/>
                <a:ea typeface="Helios Extended Bold"/>
                <a:cs typeface="Helios Extended Bold"/>
                <a:sym typeface="Helios Extended Bold"/>
              </a:rPr>
              <a:t>f</a:t>
            </a:r>
          </a:p>
          <a:p>
            <a:pPr algn="ctr">
              <a:lnSpc>
                <a:spcPts val="6376"/>
              </a:lnSpc>
            </a:pPr>
            <a:r>
              <a:rPr lang="en-US" sz="7970" spc="-1004">
                <a:solidFill>
                  <a:srgbClr val="000000"/>
                </a:solidFill>
                <a:latin typeface="Helios Extended Bold"/>
                <a:ea typeface="Helios Extended Bold"/>
                <a:cs typeface="Helios Extended Bold"/>
                <a:sym typeface="Helios Extended Bold"/>
              </a:rPr>
              <a:t>t</a:t>
            </a:r>
          </a:p>
          <a:p>
            <a:pPr algn="ctr">
              <a:lnSpc>
                <a:spcPts val="6376"/>
              </a:lnSpc>
            </a:pPr>
          </a:p>
        </p:txBody>
      </p:sp>
      <p:sp>
        <p:nvSpPr>
          <p:cNvPr name="TextBox 6" id="6"/>
          <p:cNvSpPr txBox="true"/>
          <p:nvPr/>
        </p:nvSpPr>
        <p:spPr>
          <a:xfrm rot="0">
            <a:off x="2069707" y="2194211"/>
            <a:ext cx="874871" cy="7656196"/>
          </a:xfrm>
          <a:prstGeom prst="rect">
            <a:avLst/>
          </a:prstGeom>
        </p:spPr>
        <p:txBody>
          <a:bodyPr anchor="t" rtlCol="false" tIns="0" lIns="0" bIns="0" rIns="0">
            <a:spAutoFit/>
          </a:bodyPr>
          <a:lstStyle/>
          <a:p>
            <a:pPr algn="ctr">
              <a:lnSpc>
                <a:spcPts val="7440"/>
              </a:lnSpc>
            </a:pPr>
            <a:r>
              <a:rPr lang="en-US" sz="8000">
                <a:solidFill>
                  <a:srgbClr val="000000"/>
                </a:solidFill>
                <a:latin typeface="Helios Extended Bold"/>
                <a:ea typeface="Helios Extended Bold"/>
                <a:cs typeface="Helios Extended Bold"/>
                <a:sym typeface="Helios Extended Bold"/>
              </a:rPr>
              <a:t>R</a:t>
            </a:r>
          </a:p>
          <a:p>
            <a:pPr algn="ctr">
              <a:lnSpc>
                <a:spcPts val="7440"/>
              </a:lnSpc>
            </a:pPr>
            <a:r>
              <a:rPr lang="en-US" sz="8000">
                <a:solidFill>
                  <a:srgbClr val="000000"/>
                </a:solidFill>
                <a:latin typeface="Helios Extended Bold"/>
                <a:ea typeface="Helios Extended Bold"/>
                <a:cs typeface="Helios Extended Bold"/>
                <a:sym typeface="Helios Extended Bold"/>
              </a:rPr>
              <a:t>e</a:t>
            </a:r>
          </a:p>
          <a:p>
            <a:pPr algn="ctr">
              <a:lnSpc>
                <a:spcPts val="7440"/>
              </a:lnSpc>
            </a:pPr>
            <a:r>
              <a:rPr lang="en-US" sz="8000">
                <a:solidFill>
                  <a:srgbClr val="000000"/>
                </a:solidFill>
                <a:latin typeface="Helios Extended Bold"/>
                <a:ea typeface="Helios Extended Bold"/>
                <a:cs typeface="Helios Extended Bold"/>
                <a:sym typeface="Helios Extended Bold"/>
              </a:rPr>
              <a:t>g</a:t>
            </a:r>
          </a:p>
          <a:p>
            <a:pPr algn="ctr">
              <a:lnSpc>
                <a:spcPts val="7440"/>
              </a:lnSpc>
            </a:pPr>
            <a:r>
              <a:rPr lang="en-US" sz="8000">
                <a:solidFill>
                  <a:srgbClr val="000000"/>
                </a:solidFill>
                <a:latin typeface="Helios Extended Bold"/>
                <a:ea typeface="Helios Extended Bold"/>
                <a:cs typeface="Helios Extended Bold"/>
                <a:sym typeface="Helios Extended Bold"/>
              </a:rPr>
              <a:t>i</a:t>
            </a:r>
          </a:p>
          <a:p>
            <a:pPr algn="ctr">
              <a:lnSpc>
                <a:spcPts val="7440"/>
              </a:lnSpc>
            </a:pPr>
            <a:r>
              <a:rPr lang="en-US" sz="8000">
                <a:solidFill>
                  <a:srgbClr val="000000"/>
                </a:solidFill>
                <a:latin typeface="Helios Extended Bold"/>
                <a:ea typeface="Helios Extended Bold"/>
                <a:cs typeface="Helios Extended Bold"/>
                <a:sym typeface="Helios Extended Bold"/>
              </a:rPr>
              <a:t>s</a:t>
            </a:r>
          </a:p>
          <a:p>
            <a:pPr algn="ctr">
              <a:lnSpc>
                <a:spcPts val="7440"/>
              </a:lnSpc>
            </a:pPr>
            <a:r>
              <a:rPr lang="en-US" sz="8000">
                <a:solidFill>
                  <a:srgbClr val="000000"/>
                </a:solidFill>
                <a:latin typeface="Helios Extended Bold"/>
                <a:ea typeface="Helios Extended Bold"/>
                <a:cs typeface="Helios Extended Bold"/>
                <a:sym typeface="Helios Extended Bold"/>
              </a:rPr>
              <a:t>t</a:t>
            </a:r>
          </a:p>
          <a:p>
            <a:pPr algn="ctr">
              <a:lnSpc>
                <a:spcPts val="7440"/>
              </a:lnSpc>
            </a:pPr>
            <a:r>
              <a:rPr lang="en-US" sz="8000">
                <a:solidFill>
                  <a:srgbClr val="000000"/>
                </a:solidFill>
                <a:latin typeface="Helios Extended Bold"/>
                <a:ea typeface="Helios Extended Bold"/>
                <a:cs typeface="Helios Extended Bold"/>
                <a:sym typeface="Helios Extended Bold"/>
              </a:rPr>
              <a:t>e</a:t>
            </a:r>
          </a:p>
          <a:p>
            <a:pPr algn="ctr">
              <a:lnSpc>
                <a:spcPts val="7440"/>
              </a:lnSpc>
            </a:pPr>
            <a:r>
              <a:rPr lang="en-US" sz="8000">
                <a:solidFill>
                  <a:srgbClr val="000000"/>
                </a:solidFill>
                <a:latin typeface="Helios Extended Bold"/>
                <a:ea typeface="Helios Extended Bold"/>
                <a:cs typeface="Helios Extended Bold"/>
                <a:sym typeface="Helios Extended Bold"/>
              </a:rPr>
              <a:t>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FC1D0"/>
        </a:solidFill>
      </p:bgPr>
    </p:bg>
    <p:spTree>
      <p:nvGrpSpPr>
        <p:cNvPr id="1" name=""/>
        <p:cNvGrpSpPr/>
        <p:nvPr/>
      </p:nvGrpSpPr>
      <p:grpSpPr>
        <a:xfrm>
          <a:off x="0" y="0"/>
          <a:ext cx="0" cy="0"/>
          <a:chOff x="0" y="0"/>
          <a:chExt cx="0" cy="0"/>
        </a:xfrm>
      </p:grpSpPr>
      <p:sp>
        <p:nvSpPr>
          <p:cNvPr name="Freeform 2" id="2"/>
          <p:cNvSpPr/>
          <p:nvPr/>
        </p:nvSpPr>
        <p:spPr>
          <a:xfrm flipH="false" flipV="false" rot="0">
            <a:off x="1144995" y="218128"/>
            <a:ext cx="16114305" cy="6929868"/>
          </a:xfrm>
          <a:custGeom>
            <a:avLst/>
            <a:gdLst/>
            <a:ahLst/>
            <a:cxnLst/>
            <a:rect r="r" b="b" t="t" l="l"/>
            <a:pathLst>
              <a:path h="6929868" w="16114305">
                <a:moveTo>
                  <a:pt x="0" y="0"/>
                </a:moveTo>
                <a:lnTo>
                  <a:pt x="16114305" y="0"/>
                </a:lnTo>
                <a:lnTo>
                  <a:pt x="16114305" y="6929868"/>
                </a:lnTo>
                <a:lnTo>
                  <a:pt x="0" y="6929868"/>
                </a:lnTo>
                <a:lnTo>
                  <a:pt x="0" y="0"/>
                </a:lnTo>
                <a:close/>
              </a:path>
            </a:pathLst>
          </a:custGeom>
          <a:blipFill>
            <a:blip r:embed="rId2"/>
            <a:stretch>
              <a:fillRect l="0" t="0" r="-971" b="0"/>
            </a:stretch>
          </a:blipFill>
        </p:spPr>
      </p:sp>
      <p:sp>
        <p:nvSpPr>
          <p:cNvPr name="Freeform 3" id="3"/>
          <p:cNvSpPr/>
          <p:nvPr/>
        </p:nvSpPr>
        <p:spPr>
          <a:xfrm flipH="false" flipV="false" rot="0">
            <a:off x="7833996" y="3199639"/>
            <a:ext cx="9425304" cy="6869233"/>
          </a:xfrm>
          <a:custGeom>
            <a:avLst/>
            <a:gdLst/>
            <a:ahLst/>
            <a:cxnLst/>
            <a:rect r="r" b="b" t="t" l="l"/>
            <a:pathLst>
              <a:path h="6869233" w="9425304">
                <a:moveTo>
                  <a:pt x="0" y="0"/>
                </a:moveTo>
                <a:lnTo>
                  <a:pt x="9425304" y="0"/>
                </a:lnTo>
                <a:lnTo>
                  <a:pt x="9425304" y="6869233"/>
                </a:lnTo>
                <a:lnTo>
                  <a:pt x="0" y="6869233"/>
                </a:lnTo>
                <a:lnTo>
                  <a:pt x="0" y="0"/>
                </a:lnTo>
                <a:close/>
              </a:path>
            </a:pathLst>
          </a:custGeom>
          <a:blipFill>
            <a:blip r:embed="rId3"/>
            <a:stretch>
              <a:fillRect l="0" t="0" r="0" b="0"/>
            </a:stretch>
          </a:blipFill>
        </p:spPr>
      </p:sp>
      <p:sp>
        <p:nvSpPr>
          <p:cNvPr name="Freeform 4" id="4"/>
          <p:cNvSpPr/>
          <p:nvPr/>
        </p:nvSpPr>
        <p:spPr>
          <a:xfrm flipH="false" flipV="false" rot="0">
            <a:off x="13859156" y="6611487"/>
            <a:ext cx="4725855" cy="3922460"/>
          </a:xfrm>
          <a:custGeom>
            <a:avLst/>
            <a:gdLst/>
            <a:ahLst/>
            <a:cxnLst/>
            <a:rect r="r" b="b" t="t" l="l"/>
            <a:pathLst>
              <a:path h="3922460" w="4725855">
                <a:moveTo>
                  <a:pt x="0" y="0"/>
                </a:moveTo>
                <a:lnTo>
                  <a:pt x="4725855" y="0"/>
                </a:lnTo>
                <a:lnTo>
                  <a:pt x="4725855" y="3922459"/>
                </a:lnTo>
                <a:lnTo>
                  <a:pt x="0" y="3922459"/>
                </a:lnTo>
                <a:lnTo>
                  <a:pt x="0" y="0"/>
                </a:lnTo>
                <a:close/>
              </a:path>
            </a:pathLst>
          </a:custGeom>
          <a:blipFill>
            <a:blip r:embed="rId4"/>
            <a:stretch>
              <a:fillRect l="0" t="0" r="0" b="0"/>
            </a:stretch>
          </a:blipFill>
        </p:spPr>
      </p:sp>
      <p:sp>
        <p:nvSpPr>
          <p:cNvPr name="TextBox 5" id="5"/>
          <p:cNvSpPr txBox="true"/>
          <p:nvPr/>
        </p:nvSpPr>
        <p:spPr>
          <a:xfrm rot="0">
            <a:off x="-1637658" y="7449568"/>
            <a:ext cx="9251710" cy="2312972"/>
          </a:xfrm>
          <a:prstGeom prst="rect">
            <a:avLst/>
          </a:prstGeom>
        </p:spPr>
        <p:txBody>
          <a:bodyPr anchor="t" rtlCol="false" tIns="0" lIns="0" bIns="0" rIns="0">
            <a:spAutoFit/>
          </a:bodyPr>
          <a:lstStyle/>
          <a:p>
            <a:pPr algn="r">
              <a:lnSpc>
                <a:spcPts val="9332"/>
              </a:lnSpc>
            </a:pPr>
            <a:r>
              <a:rPr lang="en-US" sz="8887" spc="622">
                <a:solidFill>
                  <a:srgbClr val="000000">
                    <a:alpha val="65882"/>
                  </a:srgbClr>
                </a:solidFill>
                <a:latin typeface="Helios Extended Bold"/>
                <a:ea typeface="Helios Extended Bold"/>
                <a:cs typeface="Helios Extended Bold"/>
                <a:sym typeface="Helios Extended Bold"/>
              </a:rPr>
              <a:t>FSM</a:t>
            </a:r>
          </a:p>
          <a:p>
            <a:pPr algn="r">
              <a:lnSpc>
                <a:spcPts val="7110"/>
              </a:lnSpc>
            </a:pPr>
            <a:r>
              <a:rPr lang="en-US" sz="8887" spc="622">
                <a:solidFill>
                  <a:srgbClr val="000000">
                    <a:alpha val="65882"/>
                  </a:srgbClr>
                </a:solidFill>
                <a:latin typeface="Helios Extended Bold"/>
                <a:ea typeface="Helios Extended Bold"/>
                <a:cs typeface="Helios Extended Bold"/>
                <a:sym typeface="Helios Extended Bold"/>
              </a:rPr>
              <a:t>master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29749"/>
        </a:solidFill>
      </p:bgPr>
    </p:bg>
    <p:spTree>
      <p:nvGrpSpPr>
        <p:cNvPr id="1" name=""/>
        <p:cNvGrpSpPr/>
        <p:nvPr/>
      </p:nvGrpSpPr>
      <p:grpSpPr>
        <a:xfrm>
          <a:off x="0" y="0"/>
          <a:ext cx="0" cy="0"/>
          <a:chOff x="0" y="0"/>
          <a:chExt cx="0" cy="0"/>
        </a:xfrm>
      </p:grpSpPr>
      <p:grpSp>
        <p:nvGrpSpPr>
          <p:cNvPr name="Group 2" id="2"/>
          <p:cNvGrpSpPr/>
          <p:nvPr/>
        </p:nvGrpSpPr>
        <p:grpSpPr>
          <a:xfrm rot="172828">
            <a:off x="-1332824" y="-1102127"/>
            <a:ext cx="8060677" cy="12084974"/>
            <a:chOff x="0" y="0"/>
            <a:chExt cx="10747570" cy="16113298"/>
          </a:xfrm>
        </p:grpSpPr>
        <p:sp>
          <p:nvSpPr>
            <p:cNvPr name="Freeform 3" id="3"/>
            <p:cNvSpPr/>
            <p:nvPr/>
          </p:nvSpPr>
          <p:spPr>
            <a:xfrm flipH="false" flipV="false" rot="0">
              <a:off x="0" y="0"/>
              <a:ext cx="10747570" cy="16113298"/>
            </a:xfrm>
            <a:custGeom>
              <a:avLst/>
              <a:gdLst/>
              <a:ahLst/>
              <a:cxnLst/>
              <a:rect r="r" b="b" t="t" l="l"/>
              <a:pathLst>
                <a:path h="16113298" w="10747570">
                  <a:moveTo>
                    <a:pt x="0" y="0"/>
                  </a:moveTo>
                  <a:lnTo>
                    <a:pt x="10747570" y="0"/>
                  </a:lnTo>
                  <a:lnTo>
                    <a:pt x="10747570" y="16113298"/>
                  </a:lnTo>
                  <a:lnTo>
                    <a:pt x="0" y="16113298"/>
                  </a:lnTo>
                  <a:lnTo>
                    <a:pt x="0" y="0"/>
                  </a:lnTo>
                  <a:close/>
                </a:path>
              </a:pathLst>
            </a:custGeom>
            <a:blipFill>
              <a:blip r:embed="rId2">
                <a:alphaModFix amt="90000"/>
              </a:blip>
              <a:stretch>
                <a:fillRect l="0" t="0" r="0" b="0"/>
              </a:stretch>
            </a:blipFill>
          </p:spPr>
        </p:sp>
      </p:grpSp>
      <p:sp>
        <p:nvSpPr>
          <p:cNvPr name="Freeform 4" id="4"/>
          <p:cNvSpPr/>
          <p:nvPr/>
        </p:nvSpPr>
        <p:spPr>
          <a:xfrm flipH="false" flipV="false" rot="0">
            <a:off x="14937505" y="-571922"/>
            <a:ext cx="3821620" cy="4114800"/>
          </a:xfrm>
          <a:custGeom>
            <a:avLst/>
            <a:gdLst/>
            <a:ahLst/>
            <a:cxnLst/>
            <a:rect r="r" b="b" t="t" l="l"/>
            <a:pathLst>
              <a:path h="4114800" w="3821620">
                <a:moveTo>
                  <a:pt x="0" y="0"/>
                </a:moveTo>
                <a:lnTo>
                  <a:pt x="3821621" y="0"/>
                </a:lnTo>
                <a:lnTo>
                  <a:pt x="382162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70563" y="1853117"/>
            <a:ext cx="516031" cy="658413"/>
          </a:xfrm>
          <a:custGeom>
            <a:avLst/>
            <a:gdLst/>
            <a:ahLst/>
            <a:cxnLst/>
            <a:rect r="r" b="b" t="t" l="l"/>
            <a:pathLst>
              <a:path h="658413" w="516031">
                <a:moveTo>
                  <a:pt x="0" y="0"/>
                </a:moveTo>
                <a:lnTo>
                  <a:pt x="516032" y="0"/>
                </a:lnTo>
                <a:lnTo>
                  <a:pt x="516032" y="658413"/>
                </a:lnTo>
                <a:lnTo>
                  <a:pt x="0" y="658413"/>
                </a:lnTo>
                <a:lnTo>
                  <a:pt x="0" y="0"/>
                </a:lnTo>
                <a:close/>
              </a:path>
            </a:pathLst>
          </a:custGeom>
          <a:blipFill>
            <a:blip r:embed="rId5"/>
            <a:stretch>
              <a:fillRect l="0" t="0" r="0" b="0"/>
            </a:stretch>
          </a:blipFill>
        </p:spPr>
      </p:sp>
      <p:sp>
        <p:nvSpPr>
          <p:cNvPr name="Freeform 6" id="6"/>
          <p:cNvSpPr/>
          <p:nvPr/>
        </p:nvSpPr>
        <p:spPr>
          <a:xfrm flipH="false" flipV="false" rot="0">
            <a:off x="16255626" y="463860"/>
            <a:ext cx="277123" cy="652055"/>
          </a:xfrm>
          <a:custGeom>
            <a:avLst/>
            <a:gdLst/>
            <a:ahLst/>
            <a:cxnLst/>
            <a:rect r="r" b="b" t="t" l="l"/>
            <a:pathLst>
              <a:path h="652055" w="277123">
                <a:moveTo>
                  <a:pt x="0" y="0"/>
                </a:moveTo>
                <a:lnTo>
                  <a:pt x="277123" y="0"/>
                </a:lnTo>
                <a:lnTo>
                  <a:pt x="277123" y="652055"/>
                </a:lnTo>
                <a:lnTo>
                  <a:pt x="0" y="652055"/>
                </a:lnTo>
                <a:lnTo>
                  <a:pt x="0" y="0"/>
                </a:lnTo>
                <a:close/>
              </a:path>
            </a:pathLst>
          </a:custGeom>
          <a:blipFill>
            <a:blip r:embed="rId6"/>
            <a:stretch>
              <a:fillRect l="0" t="0" r="0" b="0"/>
            </a:stretch>
          </a:blipFill>
        </p:spPr>
      </p:sp>
      <p:grpSp>
        <p:nvGrpSpPr>
          <p:cNvPr name="Group 7" id="7"/>
          <p:cNvGrpSpPr/>
          <p:nvPr/>
        </p:nvGrpSpPr>
        <p:grpSpPr>
          <a:xfrm rot="0">
            <a:off x="3544532" y="-571922"/>
            <a:ext cx="11595931" cy="5287156"/>
            <a:chOff x="0" y="0"/>
            <a:chExt cx="15461242" cy="7049541"/>
          </a:xfrm>
        </p:grpSpPr>
        <p:sp>
          <p:nvSpPr>
            <p:cNvPr name="TextBox 8" id="8"/>
            <p:cNvSpPr txBox="true"/>
            <p:nvPr/>
          </p:nvSpPr>
          <p:spPr>
            <a:xfrm rot="-628439">
              <a:off x="316567" y="2299624"/>
              <a:ext cx="14955466" cy="3419574"/>
            </a:xfrm>
            <a:prstGeom prst="rect">
              <a:avLst/>
            </a:prstGeom>
          </p:spPr>
          <p:txBody>
            <a:bodyPr anchor="t" rtlCol="false" tIns="0" lIns="0" bIns="0" rIns="0">
              <a:spAutoFit/>
            </a:bodyPr>
            <a:lstStyle/>
            <a:p>
              <a:pPr algn="ctr">
                <a:lnSpc>
                  <a:spcPts val="16773"/>
                </a:lnSpc>
              </a:pPr>
              <a:r>
                <a:rPr lang="en-US" sz="20455" spc="-409">
                  <a:solidFill>
                    <a:srgbClr val="000000"/>
                  </a:solidFill>
                  <a:latin typeface="TT Bluescreens Bold Italics"/>
                  <a:ea typeface="TT Bluescreens Bold Italics"/>
                  <a:cs typeface="TT Bluescreens Bold Italics"/>
                  <a:sym typeface="TT Bluescreens Bold Italics"/>
                </a:rPr>
                <a:t>BIBLIOGRAPHY</a:t>
              </a:r>
            </a:p>
          </p:txBody>
        </p:sp>
        <p:sp>
          <p:nvSpPr>
            <p:cNvPr name="TextBox 9" id="9"/>
            <p:cNvSpPr txBox="true"/>
            <p:nvPr/>
          </p:nvSpPr>
          <p:spPr>
            <a:xfrm rot="-628439">
              <a:off x="2324884" y="765837"/>
              <a:ext cx="10085794" cy="1237252"/>
            </a:xfrm>
            <a:prstGeom prst="rect">
              <a:avLst/>
            </a:prstGeom>
          </p:spPr>
          <p:txBody>
            <a:bodyPr anchor="t" rtlCol="false" tIns="0" lIns="0" bIns="0" rIns="0">
              <a:spAutoFit/>
            </a:bodyPr>
            <a:lstStyle/>
            <a:p>
              <a:pPr algn="ctr">
                <a:lnSpc>
                  <a:spcPts val="7718"/>
                </a:lnSpc>
              </a:pPr>
            </a:p>
          </p:txBody>
        </p:sp>
      </p:grpSp>
      <p:sp>
        <p:nvSpPr>
          <p:cNvPr name="TextBox 10" id="10"/>
          <p:cNvSpPr txBox="true"/>
          <p:nvPr/>
        </p:nvSpPr>
        <p:spPr>
          <a:xfrm rot="0">
            <a:off x="7430790" y="4497193"/>
            <a:ext cx="10477313" cy="1263745"/>
          </a:xfrm>
          <a:prstGeom prst="rect">
            <a:avLst/>
          </a:prstGeom>
        </p:spPr>
        <p:txBody>
          <a:bodyPr anchor="t" rtlCol="false" tIns="0" lIns="0" bIns="0" rIns="0">
            <a:spAutoFit/>
          </a:bodyPr>
          <a:lstStyle/>
          <a:p>
            <a:pPr algn="ctr">
              <a:lnSpc>
                <a:spcPts val="3319"/>
              </a:lnSpc>
              <a:spcBef>
                <a:spcPct val="0"/>
              </a:spcBef>
            </a:pPr>
            <a:r>
              <a:rPr lang="en-US" sz="2371" u="sng">
                <a:solidFill>
                  <a:srgbClr val="000000"/>
                </a:solidFill>
                <a:latin typeface="Helios Extended Bold"/>
                <a:ea typeface="Helios Extended Bold"/>
                <a:cs typeface="Helios Extended Bold"/>
                <a:sym typeface="Helios Extended Bold"/>
                <a:hlinkClick r:id="rId7" tooltip="https://forum.digikey.com/t/implementing-a-robust-microcontroller-to-fpga-spi-interface-part-2-protocol-definition/36722"/>
              </a:rPr>
              <a:t>https://forum.digikey.com/t/implementing-a-robust-microcontroller-to-fpga-spi-interface-part-2-protocol-definition</a:t>
            </a:r>
          </a:p>
        </p:txBody>
      </p:sp>
      <p:sp>
        <p:nvSpPr>
          <p:cNvPr name="TextBox 11" id="11"/>
          <p:cNvSpPr txBox="true"/>
          <p:nvPr/>
        </p:nvSpPr>
        <p:spPr>
          <a:xfrm rot="0">
            <a:off x="7897571" y="6219433"/>
            <a:ext cx="9331008" cy="425545"/>
          </a:xfrm>
          <a:prstGeom prst="rect">
            <a:avLst/>
          </a:prstGeom>
        </p:spPr>
        <p:txBody>
          <a:bodyPr anchor="t" rtlCol="false" tIns="0" lIns="0" bIns="0" rIns="0">
            <a:spAutoFit/>
          </a:bodyPr>
          <a:lstStyle/>
          <a:p>
            <a:pPr algn="ctr">
              <a:lnSpc>
                <a:spcPts val="3319"/>
              </a:lnSpc>
              <a:spcBef>
                <a:spcPct val="0"/>
              </a:spcBef>
            </a:pPr>
            <a:r>
              <a:rPr lang="en-US" sz="2371" u="sng">
                <a:solidFill>
                  <a:srgbClr val="000000"/>
                </a:solidFill>
                <a:latin typeface="Helios Extended Bold"/>
                <a:ea typeface="Helios Extended Bold"/>
                <a:cs typeface="Helios Extended Bold"/>
                <a:sym typeface="Helios Extended Bold"/>
                <a:hlinkClick r:id="rId8" tooltip="https://www.fpga4student.com/p/fpga-projects.html"/>
              </a:rPr>
              <a:t>https://www.fpga4student.com/p/fpga-projects.html</a:t>
            </a:r>
          </a:p>
        </p:txBody>
      </p:sp>
      <p:sp>
        <p:nvSpPr>
          <p:cNvPr name="TextBox 12" id="12"/>
          <p:cNvSpPr txBox="true"/>
          <p:nvPr/>
        </p:nvSpPr>
        <p:spPr>
          <a:xfrm rot="0">
            <a:off x="7897571" y="7327585"/>
            <a:ext cx="9331008" cy="844645"/>
          </a:xfrm>
          <a:prstGeom prst="rect">
            <a:avLst/>
          </a:prstGeom>
        </p:spPr>
        <p:txBody>
          <a:bodyPr anchor="t" rtlCol="false" tIns="0" lIns="0" bIns="0" rIns="0">
            <a:spAutoFit/>
          </a:bodyPr>
          <a:lstStyle/>
          <a:p>
            <a:pPr algn="ctr">
              <a:lnSpc>
                <a:spcPts val="3319"/>
              </a:lnSpc>
              <a:spcBef>
                <a:spcPct val="0"/>
              </a:spcBef>
            </a:pPr>
            <a:r>
              <a:rPr lang="en-US" sz="2371" u="sng">
                <a:solidFill>
                  <a:srgbClr val="000000"/>
                </a:solidFill>
                <a:latin typeface="Helios Extended Bold"/>
                <a:ea typeface="Helios Extended Bold"/>
                <a:cs typeface="Helios Extended Bold"/>
                <a:sym typeface="Helios Extended Bold"/>
                <a:hlinkClick r:id="rId9" tooltip="https://www.xilinx.com/products/boards-and-kits/1-54wqge.html"/>
              </a:rPr>
              <a:t>https://www.xilinx.com/products/boards-and-kits/1-54wqge.html</a:t>
            </a:r>
          </a:p>
        </p:txBody>
      </p:sp>
      <p:sp>
        <p:nvSpPr>
          <p:cNvPr name="TextBox 13" id="13"/>
          <p:cNvSpPr txBox="true"/>
          <p:nvPr/>
        </p:nvSpPr>
        <p:spPr>
          <a:xfrm rot="0">
            <a:off x="10901130" y="8629429"/>
            <a:ext cx="3536633" cy="425545"/>
          </a:xfrm>
          <a:prstGeom prst="rect">
            <a:avLst/>
          </a:prstGeom>
        </p:spPr>
        <p:txBody>
          <a:bodyPr anchor="t" rtlCol="false" tIns="0" lIns="0" bIns="0" rIns="0">
            <a:spAutoFit/>
          </a:bodyPr>
          <a:lstStyle/>
          <a:p>
            <a:pPr algn="ctr">
              <a:lnSpc>
                <a:spcPts val="3319"/>
              </a:lnSpc>
              <a:spcBef>
                <a:spcPct val="0"/>
              </a:spcBef>
            </a:pPr>
            <a:r>
              <a:rPr lang="en-US" sz="2371" u="sng">
                <a:solidFill>
                  <a:srgbClr val="000000"/>
                </a:solidFill>
                <a:latin typeface="Helios Extended Bold"/>
                <a:ea typeface="Helios Extended Bold"/>
                <a:cs typeface="Helios Extended Bold"/>
                <a:sym typeface="Helios Extended Bold"/>
                <a:hlinkClick r:id="rId10" tooltip="https://chatgpt.com/c/c95ea368-2aa2-45e2-b093-2b39476394b7"/>
              </a:rPr>
              <a:t>https://chatgpt.com</a:t>
            </a:r>
          </a:p>
        </p:txBody>
      </p:sp>
      <p:sp>
        <p:nvSpPr>
          <p:cNvPr name="Freeform 14" id="14"/>
          <p:cNvSpPr/>
          <p:nvPr/>
        </p:nvSpPr>
        <p:spPr>
          <a:xfrm flipH="false" flipV="false" rot="0">
            <a:off x="17088227" y="927147"/>
            <a:ext cx="280704" cy="660480"/>
          </a:xfrm>
          <a:custGeom>
            <a:avLst/>
            <a:gdLst/>
            <a:ahLst/>
            <a:cxnLst/>
            <a:rect r="r" b="b" t="t" l="l"/>
            <a:pathLst>
              <a:path h="660480" w="280704">
                <a:moveTo>
                  <a:pt x="0" y="0"/>
                </a:moveTo>
                <a:lnTo>
                  <a:pt x="280704" y="0"/>
                </a:lnTo>
                <a:lnTo>
                  <a:pt x="280704" y="660480"/>
                </a:lnTo>
                <a:lnTo>
                  <a:pt x="0" y="660480"/>
                </a:lnTo>
                <a:lnTo>
                  <a:pt x="0" y="0"/>
                </a:lnTo>
                <a:close/>
              </a:path>
            </a:pathLst>
          </a:custGeom>
          <a:blipFill>
            <a:blip r:embed="rId6"/>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AFC1D0"/>
        </a:solidFill>
      </p:bgPr>
    </p:bg>
    <p:spTree>
      <p:nvGrpSpPr>
        <p:cNvPr id="1" name=""/>
        <p:cNvGrpSpPr/>
        <p:nvPr/>
      </p:nvGrpSpPr>
      <p:grpSpPr>
        <a:xfrm>
          <a:off x="0" y="0"/>
          <a:ext cx="0" cy="0"/>
          <a:chOff x="0" y="0"/>
          <a:chExt cx="0" cy="0"/>
        </a:xfrm>
      </p:grpSpPr>
      <p:sp>
        <p:nvSpPr>
          <p:cNvPr name="Freeform 2" id="2"/>
          <p:cNvSpPr/>
          <p:nvPr/>
        </p:nvSpPr>
        <p:spPr>
          <a:xfrm flipH="false" flipV="true" rot="0">
            <a:off x="-2094491" y="7274175"/>
            <a:ext cx="10762809" cy="5381404"/>
          </a:xfrm>
          <a:custGeom>
            <a:avLst/>
            <a:gdLst/>
            <a:ahLst/>
            <a:cxnLst/>
            <a:rect r="r" b="b" t="t" l="l"/>
            <a:pathLst>
              <a:path h="5381404" w="10762809">
                <a:moveTo>
                  <a:pt x="0" y="5381404"/>
                </a:moveTo>
                <a:lnTo>
                  <a:pt x="10762809" y="5381404"/>
                </a:lnTo>
                <a:lnTo>
                  <a:pt x="10762809" y="0"/>
                </a:lnTo>
                <a:lnTo>
                  <a:pt x="0" y="0"/>
                </a:lnTo>
                <a:lnTo>
                  <a:pt x="0" y="538140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41962" y="4028245"/>
            <a:ext cx="10004076" cy="5598329"/>
            <a:chOff x="0" y="0"/>
            <a:chExt cx="13338769" cy="7464438"/>
          </a:xfrm>
        </p:grpSpPr>
        <p:sp>
          <p:nvSpPr>
            <p:cNvPr name="Freeform 4" id="4"/>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852369"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946550" y="1978038"/>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7" id="7"/>
          <p:cNvSpPr/>
          <p:nvPr/>
        </p:nvSpPr>
        <p:spPr>
          <a:xfrm flipH="false" flipV="false" rot="0">
            <a:off x="1125180" y="3156124"/>
            <a:ext cx="2879963" cy="1213185"/>
          </a:xfrm>
          <a:custGeom>
            <a:avLst/>
            <a:gdLst/>
            <a:ahLst/>
            <a:cxnLst/>
            <a:rect r="r" b="b" t="t" l="l"/>
            <a:pathLst>
              <a:path h="1213185" w="2879963">
                <a:moveTo>
                  <a:pt x="0" y="0"/>
                </a:moveTo>
                <a:lnTo>
                  <a:pt x="2879963" y="0"/>
                </a:lnTo>
                <a:lnTo>
                  <a:pt x="2879963" y="1213185"/>
                </a:lnTo>
                <a:lnTo>
                  <a:pt x="0" y="1213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267353" y="2769543"/>
            <a:ext cx="7667352" cy="7667352"/>
          </a:xfrm>
          <a:custGeom>
            <a:avLst/>
            <a:gdLst/>
            <a:ahLst/>
            <a:cxnLst/>
            <a:rect r="r" b="b" t="t" l="l"/>
            <a:pathLst>
              <a:path h="7667352" w="7667352">
                <a:moveTo>
                  <a:pt x="0" y="0"/>
                </a:moveTo>
                <a:lnTo>
                  <a:pt x="7667352" y="0"/>
                </a:lnTo>
                <a:lnTo>
                  <a:pt x="7667352" y="7667352"/>
                </a:lnTo>
                <a:lnTo>
                  <a:pt x="0" y="7667352"/>
                </a:lnTo>
                <a:lnTo>
                  <a:pt x="0" y="0"/>
                </a:lnTo>
                <a:close/>
              </a:path>
            </a:pathLst>
          </a:custGeom>
          <a:blipFill>
            <a:blip r:embed="rId12">
              <a:alphaModFix amt="56000"/>
            </a:blip>
            <a:stretch>
              <a:fillRect l="0" t="0" r="0" b="0"/>
            </a:stretch>
          </a:blipFill>
        </p:spPr>
      </p:sp>
      <p:sp>
        <p:nvSpPr>
          <p:cNvPr name="TextBox 9" id="9"/>
          <p:cNvSpPr txBox="true"/>
          <p:nvPr/>
        </p:nvSpPr>
        <p:spPr>
          <a:xfrm rot="0">
            <a:off x="4476428" y="935545"/>
            <a:ext cx="9669610" cy="2057400"/>
          </a:xfrm>
          <a:prstGeom prst="rect">
            <a:avLst/>
          </a:prstGeom>
        </p:spPr>
        <p:txBody>
          <a:bodyPr anchor="t" rtlCol="false" tIns="0" lIns="0" bIns="0" rIns="0">
            <a:spAutoFit/>
          </a:bodyPr>
          <a:lstStyle/>
          <a:p>
            <a:pPr algn="ctr">
              <a:lnSpc>
                <a:spcPts val="16228"/>
              </a:lnSpc>
            </a:pPr>
            <a:r>
              <a:rPr lang="en-US" sz="13523">
                <a:solidFill>
                  <a:srgbClr val="929749">
                    <a:alpha val="77647"/>
                  </a:srgbClr>
                </a:solidFill>
                <a:latin typeface="Barlow SemiCondensed Heavy"/>
                <a:ea typeface="Barlow SemiCondensed Heavy"/>
                <a:cs typeface="Barlow SemiCondensed Heavy"/>
                <a:sym typeface="Barlow SemiCondensed Heavy"/>
              </a:rPr>
              <a:t>HANK YOU</a:t>
            </a:r>
          </a:p>
        </p:txBody>
      </p:sp>
      <p:sp>
        <p:nvSpPr>
          <p:cNvPr name="Freeform 10" id="10"/>
          <p:cNvSpPr/>
          <p:nvPr/>
        </p:nvSpPr>
        <p:spPr>
          <a:xfrm flipH="true" flipV="true" rot="0">
            <a:off x="11266767" y="-557831"/>
            <a:ext cx="8229600" cy="8229600"/>
          </a:xfrm>
          <a:custGeom>
            <a:avLst/>
            <a:gdLst/>
            <a:ahLst/>
            <a:cxnLst/>
            <a:rect r="r" b="b" t="t" l="l"/>
            <a:pathLst>
              <a:path h="8229600" w="8229600">
                <a:moveTo>
                  <a:pt x="8229600" y="8229600"/>
                </a:moveTo>
                <a:lnTo>
                  <a:pt x="0" y="8229600"/>
                </a:lnTo>
                <a:lnTo>
                  <a:pt x="0" y="0"/>
                </a:lnTo>
                <a:lnTo>
                  <a:pt x="8229600" y="0"/>
                </a:lnTo>
                <a:lnTo>
                  <a:pt x="8229600" y="8229600"/>
                </a:lnTo>
                <a:close/>
              </a:path>
            </a:pathLst>
          </a:custGeom>
          <a:blipFill>
            <a:blip r:embed="rId12">
              <a:alphaModFix amt="57000"/>
            </a:blip>
            <a:stretch>
              <a:fillRect l="0" t="0" r="0" b="0"/>
            </a:stretch>
          </a:blipFill>
        </p:spPr>
      </p:sp>
      <p:sp>
        <p:nvSpPr>
          <p:cNvPr name="Freeform 11" id="11"/>
          <p:cNvSpPr/>
          <p:nvPr/>
        </p:nvSpPr>
        <p:spPr>
          <a:xfrm flipH="false" flipV="false" rot="0">
            <a:off x="4800899" y="830197"/>
            <a:ext cx="1166032" cy="1939346"/>
          </a:xfrm>
          <a:custGeom>
            <a:avLst/>
            <a:gdLst/>
            <a:ahLst/>
            <a:cxnLst/>
            <a:rect r="r" b="b" t="t" l="l"/>
            <a:pathLst>
              <a:path h="1939346" w="1166032">
                <a:moveTo>
                  <a:pt x="0" y="0"/>
                </a:moveTo>
                <a:lnTo>
                  <a:pt x="1166032" y="0"/>
                </a:lnTo>
                <a:lnTo>
                  <a:pt x="1166032" y="1939346"/>
                </a:lnTo>
                <a:lnTo>
                  <a:pt x="0" y="19393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3514066" y="2174347"/>
            <a:ext cx="5300870" cy="4114800"/>
          </a:xfrm>
          <a:custGeom>
            <a:avLst/>
            <a:gdLst/>
            <a:ahLst/>
            <a:cxnLst/>
            <a:rect r="r" b="b" t="t" l="l"/>
            <a:pathLst>
              <a:path h="4114800" w="5300870">
                <a:moveTo>
                  <a:pt x="0" y="0"/>
                </a:moveTo>
                <a:lnTo>
                  <a:pt x="5300869" y="0"/>
                </a:lnTo>
                <a:lnTo>
                  <a:pt x="530086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0" y="-60298"/>
            <a:ext cx="18288000" cy="6038619"/>
            <a:chOff x="0" y="0"/>
            <a:chExt cx="4816593" cy="1590418"/>
          </a:xfrm>
        </p:grpSpPr>
        <p:sp>
          <p:nvSpPr>
            <p:cNvPr name="Freeform 3" id="3"/>
            <p:cNvSpPr/>
            <p:nvPr/>
          </p:nvSpPr>
          <p:spPr>
            <a:xfrm flipH="false" flipV="false" rot="0">
              <a:off x="0" y="0"/>
              <a:ext cx="4816592" cy="1590418"/>
            </a:xfrm>
            <a:custGeom>
              <a:avLst/>
              <a:gdLst/>
              <a:ahLst/>
              <a:cxnLst/>
              <a:rect r="r" b="b" t="t" l="l"/>
              <a:pathLst>
                <a:path h="1590418" w="4816592">
                  <a:moveTo>
                    <a:pt x="0" y="0"/>
                  </a:moveTo>
                  <a:lnTo>
                    <a:pt x="4816592" y="0"/>
                  </a:lnTo>
                  <a:lnTo>
                    <a:pt x="4816592" y="1590418"/>
                  </a:lnTo>
                  <a:lnTo>
                    <a:pt x="0" y="1590418"/>
                  </a:lnTo>
                  <a:close/>
                </a:path>
              </a:pathLst>
            </a:custGeom>
            <a:solidFill>
              <a:srgbClr val="737373"/>
            </a:solidFill>
          </p:spPr>
        </p:sp>
        <p:sp>
          <p:nvSpPr>
            <p:cNvPr name="TextBox 4" id="4"/>
            <p:cNvSpPr txBox="true"/>
            <p:nvPr/>
          </p:nvSpPr>
          <p:spPr>
            <a:xfrm>
              <a:off x="0" y="-66675"/>
              <a:ext cx="4816593" cy="1657093"/>
            </a:xfrm>
            <a:prstGeom prst="rect">
              <a:avLst/>
            </a:prstGeom>
          </p:spPr>
          <p:txBody>
            <a:bodyPr anchor="ctr" rtlCol="false" tIns="50800" lIns="50800" bIns="50800" rIns="50800"/>
            <a:lstStyle/>
            <a:p>
              <a:pPr algn="ctr">
                <a:lnSpc>
                  <a:spcPts val="3319"/>
                </a:lnSpc>
              </a:pPr>
            </a:p>
          </p:txBody>
        </p:sp>
      </p:grpSp>
      <p:sp>
        <p:nvSpPr>
          <p:cNvPr name="Freeform 5" id="5"/>
          <p:cNvSpPr/>
          <p:nvPr/>
        </p:nvSpPr>
        <p:spPr>
          <a:xfrm flipH="false" flipV="false" rot="0">
            <a:off x="0" y="-2937409"/>
            <a:ext cx="18449582" cy="8945745"/>
          </a:xfrm>
          <a:custGeom>
            <a:avLst/>
            <a:gdLst/>
            <a:ahLst/>
            <a:cxnLst/>
            <a:rect r="r" b="b" t="t" l="l"/>
            <a:pathLst>
              <a:path h="8945745" w="18449582">
                <a:moveTo>
                  <a:pt x="0" y="0"/>
                </a:moveTo>
                <a:lnTo>
                  <a:pt x="18449582" y="0"/>
                </a:lnTo>
                <a:lnTo>
                  <a:pt x="18449582" y="8945745"/>
                </a:lnTo>
                <a:lnTo>
                  <a:pt x="0" y="8945745"/>
                </a:lnTo>
                <a:lnTo>
                  <a:pt x="0" y="0"/>
                </a:lnTo>
                <a:close/>
              </a:path>
            </a:pathLst>
          </a:custGeom>
          <a:blipFill>
            <a:blip r:embed="rId2">
              <a:extLst>
                <a:ext uri="{96DAC541-7B7A-43D3-8B79-37D633B846F1}">
                  <asvg:svgBlip xmlns:asvg="http://schemas.microsoft.com/office/drawing/2016/SVG/main" r:embed="rId3"/>
                </a:ext>
              </a:extLst>
            </a:blip>
            <a:stretch>
              <a:fillRect l="0" t="0" r="0" b="-90961"/>
            </a:stretch>
          </a:blipFill>
        </p:spPr>
      </p:sp>
      <p:sp>
        <p:nvSpPr>
          <p:cNvPr name="AutoShape 6" id="6"/>
          <p:cNvSpPr/>
          <p:nvPr/>
        </p:nvSpPr>
        <p:spPr>
          <a:xfrm>
            <a:off x="1028700" y="5086697"/>
            <a:ext cx="1494277" cy="0"/>
          </a:xfrm>
          <a:prstGeom prst="line">
            <a:avLst/>
          </a:prstGeom>
          <a:ln cap="flat" w="114300">
            <a:solidFill>
              <a:srgbClr val="FFFFFF"/>
            </a:solidFill>
            <a:prstDash val="solid"/>
            <a:headEnd type="none" len="sm" w="sm"/>
            <a:tailEnd type="none" len="sm" w="sm"/>
          </a:ln>
        </p:spPr>
      </p:sp>
      <p:grpSp>
        <p:nvGrpSpPr>
          <p:cNvPr name="Group 7" id="7"/>
          <p:cNvGrpSpPr/>
          <p:nvPr/>
        </p:nvGrpSpPr>
        <p:grpSpPr>
          <a:xfrm rot="0">
            <a:off x="8183045" y="4436986"/>
            <a:ext cx="2754317" cy="27543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EF"/>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8334450" y="4588396"/>
            <a:ext cx="2451508" cy="2451498"/>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4853" t="-32257" r="-6963" b="-30363"/>
              </a:stretch>
            </a:blipFill>
          </p:spPr>
        </p:sp>
      </p:grpSp>
      <p:grpSp>
        <p:nvGrpSpPr>
          <p:cNvPr name="Group 12" id="12"/>
          <p:cNvGrpSpPr/>
          <p:nvPr/>
        </p:nvGrpSpPr>
        <p:grpSpPr>
          <a:xfrm rot="0">
            <a:off x="13468120" y="4420260"/>
            <a:ext cx="2754317" cy="27543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13169148" y="4150785"/>
            <a:ext cx="3655071" cy="3655071"/>
          </a:xfrm>
          <a:custGeom>
            <a:avLst/>
            <a:gdLst/>
            <a:ahLst/>
            <a:cxnLst/>
            <a:rect r="r" b="b" t="t" l="l"/>
            <a:pathLst>
              <a:path h="3655071" w="3655071">
                <a:moveTo>
                  <a:pt x="0" y="0"/>
                </a:moveTo>
                <a:lnTo>
                  <a:pt x="3655071" y="0"/>
                </a:lnTo>
                <a:lnTo>
                  <a:pt x="3655071" y="3655072"/>
                </a:lnTo>
                <a:lnTo>
                  <a:pt x="0" y="3655072"/>
                </a:lnTo>
                <a:lnTo>
                  <a:pt x="0" y="0"/>
                </a:lnTo>
                <a:close/>
              </a:path>
            </a:pathLst>
          </a:custGeom>
          <a:blipFill>
            <a:blip r:embed="rId5"/>
            <a:stretch>
              <a:fillRect l="0" t="0" r="0" b="0"/>
            </a:stretch>
          </a:blipFill>
        </p:spPr>
      </p:sp>
      <p:grpSp>
        <p:nvGrpSpPr>
          <p:cNvPr name="Group 16" id="16"/>
          <p:cNvGrpSpPr/>
          <p:nvPr/>
        </p:nvGrpSpPr>
        <p:grpSpPr>
          <a:xfrm rot="0">
            <a:off x="13619525" y="4571670"/>
            <a:ext cx="2451508" cy="2451498"/>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57379" r="0" b="-20614"/>
              </a:stretch>
            </a:blipFill>
          </p:spPr>
        </p:sp>
      </p:grpSp>
      <p:grpSp>
        <p:nvGrpSpPr>
          <p:cNvPr name="Group 18" id="18"/>
          <p:cNvGrpSpPr/>
          <p:nvPr/>
        </p:nvGrpSpPr>
        <p:grpSpPr>
          <a:xfrm rot="0">
            <a:off x="2897970" y="4420260"/>
            <a:ext cx="2754317" cy="275431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21" id="21"/>
          <p:cNvGrpSpPr/>
          <p:nvPr/>
        </p:nvGrpSpPr>
        <p:grpSpPr>
          <a:xfrm rot="402144">
            <a:off x="3049375" y="4571670"/>
            <a:ext cx="2451508" cy="2451498"/>
            <a:chOff x="0" y="0"/>
            <a:chExt cx="6350000" cy="6349975"/>
          </a:xfrm>
        </p:grpSpPr>
        <p:sp>
          <p:nvSpPr>
            <p:cNvPr name="Freeform 22" id="22"/>
            <p:cNvSpPr/>
            <p:nvPr/>
          </p:nvSpPr>
          <p:spPr>
            <a:xfrm flipH="true" flipV="false" rot="0">
              <a:off x="0" y="0"/>
              <a:ext cx="6350000" cy="6349975"/>
            </a:xfrm>
            <a:custGeom>
              <a:avLst/>
              <a:gdLst/>
              <a:ahLst/>
              <a:cxnLst/>
              <a:rect r="r" b="b" t="t" l="l"/>
              <a:pathLst>
                <a:path h="6349975" w="6350000">
                  <a:moveTo>
                    <a:pt x="0" y="3175025"/>
                  </a:moveTo>
                  <a:cubicBezTo>
                    <a:pt x="0" y="4928451"/>
                    <a:pt x="1421524" y="6349975"/>
                    <a:pt x="3175000" y="6349975"/>
                  </a:cubicBezTo>
                  <a:cubicBezTo>
                    <a:pt x="4928502" y="6349975"/>
                    <a:pt x="6350000" y="4928451"/>
                    <a:pt x="6350000" y="3175025"/>
                  </a:cubicBezTo>
                  <a:cubicBezTo>
                    <a:pt x="6350000" y="1421511"/>
                    <a:pt x="4928502" y="0"/>
                    <a:pt x="3175000" y="0"/>
                  </a:cubicBezTo>
                  <a:cubicBezTo>
                    <a:pt x="1421498" y="0"/>
                    <a:pt x="0" y="1421511"/>
                    <a:pt x="0" y="3175025"/>
                  </a:cubicBezTo>
                  <a:close/>
                </a:path>
              </a:pathLst>
            </a:custGeom>
            <a:blipFill>
              <a:blip r:embed="rId7"/>
              <a:stretch>
                <a:fillRect l="-18965" t="-23588" r="-20967" b="-63216"/>
              </a:stretch>
            </a:blipFill>
          </p:spPr>
        </p:sp>
      </p:grpSp>
      <p:grpSp>
        <p:nvGrpSpPr>
          <p:cNvPr name="Group 23" id="23"/>
          <p:cNvGrpSpPr/>
          <p:nvPr/>
        </p:nvGrpSpPr>
        <p:grpSpPr>
          <a:xfrm rot="0">
            <a:off x="-1020273" y="0"/>
            <a:ext cx="7226805" cy="1303133"/>
            <a:chOff x="0" y="0"/>
            <a:chExt cx="3380667" cy="609600"/>
          </a:xfrm>
        </p:grpSpPr>
        <p:sp>
          <p:nvSpPr>
            <p:cNvPr name="Freeform 24" id="24"/>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AFC1D0"/>
            </a:solidFill>
          </p:spPr>
        </p:sp>
        <p:sp>
          <p:nvSpPr>
            <p:cNvPr name="TextBox 25" id="25"/>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sp>
        <p:nvSpPr>
          <p:cNvPr name="Freeform 26" id="26"/>
          <p:cNvSpPr/>
          <p:nvPr/>
        </p:nvSpPr>
        <p:spPr>
          <a:xfrm flipH="false" flipV="false" rot="0">
            <a:off x="1028700" y="377133"/>
            <a:ext cx="522920" cy="548867"/>
          </a:xfrm>
          <a:custGeom>
            <a:avLst/>
            <a:gdLst/>
            <a:ahLst/>
            <a:cxnLst/>
            <a:rect r="r" b="b" t="t" l="l"/>
            <a:pathLst>
              <a:path h="548867" w="522920">
                <a:moveTo>
                  <a:pt x="0" y="0"/>
                </a:moveTo>
                <a:lnTo>
                  <a:pt x="522920" y="0"/>
                </a:lnTo>
                <a:lnTo>
                  <a:pt x="522920" y="548867"/>
                </a:lnTo>
                <a:lnTo>
                  <a:pt x="0" y="5488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7" id="27"/>
          <p:cNvGrpSpPr/>
          <p:nvPr/>
        </p:nvGrpSpPr>
        <p:grpSpPr>
          <a:xfrm rot="0">
            <a:off x="12375054" y="9448108"/>
            <a:ext cx="6580569" cy="838892"/>
            <a:chOff x="0" y="0"/>
            <a:chExt cx="3770039" cy="480605"/>
          </a:xfrm>
        </p:grpSpPr>
        <p:sp>
          <p:nvSpPr>
            <p:cNvPr name="Freeform 28" id="28"/>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929749"/>
            </a:solidFill>
          </p:spPr>
        </p:sp>
        <p:sp>
          <p:nvSpPr>
            <p:cNvPr name="TextBox 29" id="29"/>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sp>
        <p:nvSpPr>
          <p:cNvPr name="Freeform 30" id="30"/>
          <p:cNvSpPr/>
          <p:nvPr/>
        </p:nvSpPr>
        <p:spPr>
          <a:xfrm flipH="false" flipV="false" rot="0">
            <a:off x="585522" y="5143500"/>
            <a:ext cx="2283251" cy="371028"/>
          </a:xfrm>
          <a:custGeom>
            <a:avLst/>
            <a:gdLst/>
            <a:ahLst/>
            <a:cxnLst/>
            <a:rect r="r" b="b" t="t" l="l"/>
            <a:pathLst>
              <a:path h="371028" w="2283251">
                <a:moveTo>
                  <a:pt x="0" y="0"/>
                </a:moveTo>
                <a:lnTo>
                  <a:pt x="2283251" y="0"/>
                </a:lnTo>
                <a:lnTo>
                  <a:pt x="2283251" y="371028"/>
                </a:lnTo>
                <a:lnTo>
                  <a:pt x="0" y="371028"/>
                </a:lnTo>
                <a:lnTo>
                  <a:pt x="0" y="0"/>
                </a:lnTo>
                <a:close/>
              </a:path>
            </a:pathLst>
          </a:custGeom>
          <a:blipFill>
            <a:blip r:embed="rId10"/>
            <a:stretch>
              <a:fillRect l="0" t="0" r="0" b="0"/>
            </a:stretch>
          </a:blipFill>
        </p:spPr>
      </p:sp>
      <p:sp>
        <p:nvSpPr>
          <p:cNvPr name="Freeform 31" id="31"/>
          <p:cNvSpPr/>
          <p:nvPr/>
        </p:nvSpPr>
        <p:spPr>
          <a:xfrm flipH="false" flipV="false" rot="0">
            <a:off x="9000922" y="-2354053"/>
            <a:ext cx="8704410" cy="8573843"/>
          </a:xfrm>
          <a:custGeom>
            <a:avLst/>
            <a:gdLst/>
            <a:ahLst/>
            <a:cxnLst/>
            <a:rect r="r" b="b" t="t" l="l"/>
            <a:pathLst>
              <a:path h="8573843" w="8704410">
                <a:moveTo>
                  <a:pt x="0" y="0"/>
                </a:moveTo>
                <a:lnTo>
                  <a:pt x="8704409" y="0"/>
                </a:lnTo>
                <a:lnTo>
                  <a:pt x="8704409" y="8573843"/>
                </a:lnTo>
                <a:lnTo>
                  <a:pt x="0" y="85738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7733386" y="7768878"/>
            <a:ext cx="3543291" cy="445537"/>
          </a:xfrm>
          <a:prstGeom prst="rect">
            <a:avLst/>
          </a:prstGeom>
        </p:spPr>
        <p:txBody>
          <a:bodyPr anchor="t" rtlCol="false" tIns="0" lIns="0" bIns="0" rIns="0">
            <a:spAutoFit/>
          </a:bodyPr>
          <a:lstStyle/>
          <a:p>
            <a:pPr algn="ctr">
              <a:lnSpc>
                <a:spcPts val="3465"/>
              </a:lnSpc>
            </a:pPr>
            <a:r>
              <a:rPr lang="en-US" sz="2475">
                <a:solidFill>
                  <a:srgbClr val="000000"/>
                </a:solidFill>
                <a:latin typeface="Helios Extended Bold"/>
                <a:ea typeface="Helios Extended Bold"/>
                <a:cs typeface="Helios Extended Bold"/>
                <a:sym typeface="Helios Extended Bold"/>
              </a:rPr>
              <a:t>Mădălina Mihălucă</a:t>
            </a:r>
          </a:p>
        </p:txBody>
      </p:sp>
      <p:sp>
        <p:nvSpPr>
          <p:cNvPr name="TextBox 33" id="33"/>
          <p:cNvSpPr txBox="true"/>
          <p:nvPr/>
        </p:nvSpPr>
        <p:spPr>
          <a:xfrm rot="0">
            <a:off x="13353127" y="7729657"/>
            <a:ext cx="3406738" cy="445537"/>
          </a:xfrm>
          <a:prstGeom prst="rect">
            <a:avLst/>
          </a:prstGeom>
        </p:spPr>
        <p:txBody>
          <a:bodyPr anchor="t" rtlCol="false" tIns="0" lIns="0" bIns="0" rIns="0">
            <a:spAutoFit/>
          </a:bodyPr>
          <a:lstStyle/>
          <a:p>
            <a:pPr algn="ctr">
              <a:lnSpc>
                <a:spcPts val="3465"/>
              </a:lnSpc>
            </a:pPr>
            <a:r>
              <a:rPr lang="en-US" sz="2475">
                <a:solidFill>
                  <a:srgbClr val="000000"/>
                </a:solidFill>
                <a:latin typeface="Helios Extended Bold"/>
                <a:ea typeface="Helios Extended Bold"/>
                <a:cs typeface="Helios Extended Bold"/>
                <a:sym typeface="Helios Extended Bold"/>
              </a:rPr>
              <a:t>Alexandru Antoci</a:t>
            </a:r>
          </a:p>
        </p:txBody>
      </p:sp>
      <p:sp>
        <p:nvSpPr>
          <p:cNvPr name="TextBox 34" id="34"/>
          <p:cNvSpPr txBox="true"/>
          <p:nvPr/>
        </p:nvSpPr>
        <p:spPr>
          <a:xfrm rot="0">
            <a:off x="2902618" y="7729657"/>
            <a:ext cx="2754317" cy="445537"/>
          </a:xfrm>
          <a:prstGeom prst="rect">
            <a:avLst/>
          </a:prstGeom>
        </p:spPr>
        <p:txBody>
          <a:bodyPr anchor="t" rtlCol="false" tIns="0" lIns="0" bIns="0" rIns="0">
            <a:spAutoFit/>
          </a:bodyPr>
          <a:lstStyle/>
          <a:p>
            <a:pPr algn="ctr">
              <a:lnSpc>
                <a:spcPts val="3465"/>
              </a:lnSpc>
            </a:pPr>
            <a:r>
              <a:rPr lang="en-US" sz="2475">
                <a:solidFill>
                  <a:srgbClr val="000000"/>
                </a:solidFill>
                <a:latin typeface="Helios Extended Bold"/>
                <a:ea typeface="Helios Extended Bold"/>
                <a:cs typeface="Helios Extended Bold"/>
                <a:sym typeface="Helios Extended Bold"/>
              </a:rPr>
              <a:t>Andrei Popa</a:t>
            </a:r>
          </a:p>
        </p:txBody>
      </p:sp>
      <p:sp>
        <p:nvSpPr>
          <p:cNvPr name="TextBox 35" id="35"/>
          <p:cNvSpPr txBox="true"/>
          <p:nvPr/>
        </p:nvSpPr>
        <p:spPr>
          <a:xfrm rot="0">
            <a:off x="8183045" y="8416235"/>
            <a:ext cx="2754317" cy="452689"/>
          </a:xfrm>
          <a:prstGeom prst="rect">
            <a:avLst/>
          </a:prstGeom>
        </p:spPr>
        <p:txBody>
          <a:bodyPr anchor="t" rtlCol="false" tIns="0" lIns="0" bIns="0" rIns="0">
            <a:spAutoFit/>
          </a:bodyPr>
          <a:lstStyle/>
          <a:p>
            <a:pPr algn="ctr">
              <a:lnSpc>
                <a:spcPts val="3579"/>
              </a:lnSpc>
            </a:pPr>
            <a:r>
              <a:rPr lang="en-US" sz="2556">
                <a:solidFill>
                  <a:srgbClr val="000000"/>
                </a:solidFill>
                <a:latin typeface="Helios Extended"/>
                <a:ea typeface="Helios Extended"/>
                <a:cs typeface="Helios Extended"/>
                <a:sym typeface="Helios Extended"/>
              </a:rPr>
              <a:t>Student</a:t>
            </a:r>
          </a:p>
        </p:txBody>
      </p:sp>
      <p:sp>
        <p:nvSpPr>
          <p:cNvPr name="TextBox 36" id="36"/>
          <p:cNvSpPr txBox="true"/>
          <p:nvPr/>
        </p:nvSpPr>
        <p:spPr>
          <a:xfrm rot="0">
            <a:off x="13619525" y="8377013"/>
            <a:ext cx="2754317" cy="452689"/>
          </a:xfrm>
          <a:prstGeom prst="rect">
            <a:avLst/>
          </a:prstGeom>
        </p:spPr>
        <p:txBody>
          <a:bodyPr anchor="t" rtlCol="false" tIns="0" lIns="0" bIns="0" rIns="0">
            <a:spAutoFit/>
          </a:bodyPr>
          <a:lstStyle/>
          <a:p>
            <a:pPr algn="ctr">
              <a:lnSpc>
                <a:spcPts val="3579"/>
              </a:lnSpc>
            </a:pPr>
            <a:r>
              <a:rPr lang="en-US" sz="2556">
                <a:solidFill>
                  <a:srgbClr val="000000"/>
                </a:solidFill>
                <a:latin typeface="Helios Extended"/>
                <a:ea typeface="Helios Extended"/>
                <a:cs typeface="Helios Extended"/>
                <a:sym typeface="Helios Extended"/>
              </a:rPr>
              <a:t>Student</a:t>
            </a:r>
          </a:p>
        </p:txBody>
      </p:sp>
      <p:sp>
        <p:nvSpPr>
          <p:cNvPr name="TextBox 37" id="37"/>
          <p:cNvSpPr txBox="true"/>
          <p:nvPr/>
        </p:nvSpPr>
        <p:spPr>
          <a:xfrm rot="0">
            <a:off x="2742383" y="8377013"/>
            <a:ext cx="2754317" cy="452689"/>
          </a:xfrm>
          <a:prstGeom prst="rect">
            <a:avLst/>
          </a:prstGeom>
        </p:spPr>
        <p:txBody>
          <a:bodyPr anchor="t" rtlCol="false" tIns="0" lIns="0" bIns="0" rIns="0">
            <a:spAutoFit/>
          </a:bodyPr>
          <a:lstStyle/>
          <a:p>
            <a:pPr algn="ctr">
              <a:lnSpc>
                <a:spcPts val="3579"/>
              </a:lnSpc>
            </a:pPr>
            <a:r>
              <a:rPr lang="en-US" sz="2556">
                <a:solidFill>
                  <a:srgbClr val="000000"/>
                </a:solidFill>
                <a:latin typeface="Helios Extended"/>
                <a:ea typeface="Helios Extended"/>
                <a:cs typeface="Helios Extended"/>
                <a:sym typeface="Helios Extended"/>
              </a:rPr>
              <a:t>Student</a:t>
            </a:r>
          </a:p>
        </p:txBody>
      </p:sp>
      <p:sp>
        <p:nvSpPr>
          <p:cNvPr name="TextBox 38" id="38"/>
          <p:cNvSpPr txBox="true"/>
          <p:nvPr/>
        </p:nvSpPr>
        <p:spPr>
          <a:xfrm rot="0">
            <a:off x="1028700" y="2415816"/>
            <a:ext cx="6172387" cy="1019717"/>
          </a:xfrm>
          <a:prstGeom prst="rect">
            <a:avLst/>
          </a:prstGeom>
        </p:spPr>
        <p:txBody>
          <a:bodyPr anchor="t" rtlCol="false" tIns="0" lIns="0" bIns="0" rIns="0">
            <a:spAutoFit/>
          </a:bodyPr>
          <a:lstStyle/>
          <a:p>
            <a:pPr algn="l">
              <a:lnSpc>
                <a:spcPts val="8160"/>
              </a:lnSpc>
            </a:pPr>
            <a:r>
              <a:rPr lang="en-US" sz="6277">
                <a:solidFill>
                  <a:srgbClr val="FFFFFF"/>
                </a:solidFill>
                <a:latin typeface="League Spartan"/>
                <a:ea typeface="League Spartan"/>
                <a:cs typeface="League Spartan"/>
                <a:sym typeface="League Spartan"/>
              </a:rPr>
              <a:t>Our team</a:t>
            </a:r>
          </a:p>
        </p:txBody>
      </p:sp>
      <p:sp>
        <p:nvSpPr>
          <p:cNvPr name="TextBox 39" id="39"/>
          <p:cNvSpPr txBox="true"/>
          <p:nvPr/>
        </p:nvSpPr>
        <p:spPr>
          <a:xfrm rot="0">
            <a:off x="1727148" y="405457"/>
            <a:ext cx="3447516" cy="425545"/>
          </a:xfrm>
          <a:prstGeom prst="rect">
            <a:avLst/>
          </a:prstGeom>
        </p:spPr>
        <p:txBody>
          <a:bodyPr anchor="t" rtlCol="false" tIns="0" lIns="0" bIns="0" rIns="0">
            <a:spAutoFit/>
          </a:bodyPr>
          <a:lstStyle/>
          <a:p>
            <a:pPr algn="l">
              <a:lnSpc>
                <a:spcPts val="3319"/>
              </a:lnSpc>
            </a:pPr>
            <a:r>
              <a:rPr lang="en-US" sz="2371">
                <a:solidFill>
                  <a:srgbClr val="FFFFFF"/>
                </a:solidFill>
                <a:latin typeface="Helios Extended Bold"/>
                <a:ea typeface="Helios Extended Bold"/>
                <a:cs typeface="Helios Extended Bold"/>
                <a:sym typeface="Helios Extended Bold"/>
              </a:rPr>
              <a:t>Silicon Service</a:t>
            </a:r>
          </a:p>
        </p:txBody>
      </p:sp>
      <p:sp>
        <p:nvSpPr>
          <p:cNvPr name="Freeform 40" id="40"/>
          <p:cNvSpPr/>
          <p:nvPr/>
        </p:nvSpPr>
        <p:spPr>
          <a:xfrm flipH="false" flipV="false" rot="0">
            <a:off x="7881139" y="4150785"/>
            <a:ext cx="3655071" cy="3655071"/>
          </a:xfrm>
          <a:custGeom>
            <a:avLst/>
            <a:gdLst/>
            <a:ahLst/>
            <a:cxnLst/>
            <a:rect r="r" b="b" t="t" l="l"/>
            <a:pathLst>
              <a:path h="3655071" w="3655071">
                <a:moveTo>
                  <a:pt x="0" y="0"/>
                </a:moveTo>
                <a:lnTo>
                  <a:pt x="3655071" y="0"/>
                </a:lnTo>
                <a:lnTo>
                  <a:pt x="3655071" y="3655072"/>
                </a:lnTo>
                <a:lnTo>
                  <a:pt x="0" y="3655072"/>
                </a:lnTo>
                <a:lnTo>
                  <a:pt x="0" y="0"/>
                </a:lnTo>
                <a:close/>
              </a:path>
            </a:pathLst>
          </a:custGeom>
          <a:blipFill>
            <a:blip r:embed="rId5"/>
            <a:stretch>
              <a:fillRect l="0" t="0" r="0" b="0"/>
            </a:stretch>
          </a:blipFill>
        </p:spPr>
      </p:sp>
      <p:sp>
        <p:nvSpPr>
          <p:cNvPr name="Freeform 41" id="41"/>
          <p:cNvSpPr/>
          <p:nvPr/>
        </p:nvSpPr>
        <p:spPr>
          <a:xfrm flipH="false" flipV="false" rot="0">
            <a:off x="2593130" y="4150785"/>
            <a:ext cx="3655071" cy="3655071"/>
          </a:xfrm>
          <a:custGeom>
            <a:avLst/>
            <a:gdLst/>
            <a:ahLst/>
            <a:cxnLst/>
            <a:rect r="r" b="b" t="t" l="l"/>
            <a:pathLst>
              <a:path h="3655071" w="3655071">
                <a:moveTo>
                  <a:pt x="0" y="0"/>
                </a:moveTo>
                <a:lnTo>
                  <a:pt x="3655071" y="0"/>
                </a:lnTo>
                <a:lnTo>
                  <a:pt x="3655071" y="3655072"/>
                </a:lnTo>
                <a:lnTo>
                  <a:pt x="0" y="3655072"/>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7EF"/>
        </a:solidFill>
      </p:bgPr>
    </p:bg>
    <p:spTree>
      <p:nvGrpSpPr>
        <p:cNvPr id="1" name=""/>
        <p:cNvGrpSpPr/>
        <p:nvPr/>
      </p:nvGrpSpPr>
      <p:grpSpPr>
        <a:xfrm>
          <a:off x="0" y="0"/>
          <a:ext cx="0" cy="0"/>
          <a:chOff x="0" y="0"/>
          <a:chExt cx="0" cy="0"/>
        </a:xfrm>
      </p:grpSpPr>
      <p:grpSp>
        <p:nvGrpSpPr>
          <p:cNvPr name="Group 2" id="2"/>
          <p:cNvGrpSpPr/>
          <p:nvPr/>
        </p:nvGrpSpPr>
        <p:grpSpPr>
          <a:xfrm rot="0">
            <a:off x="-3406444" y="0"/>
            <a:ext cx="11999149" cy="10287000"/>
            <a:chOff x="0" y="0"/>
            <a:chExt cx="711061" cy="609600"/>
          </a:xfrm>
        </p:grpSpPr>
        <p:sp>
          <p:nvSpPr>
            <p:cNvPr name="Freeform 3" id="3"/>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929749"/>
            </a:solidFill>
          </p:spPr>
        </p:sp>
        <p:sp>
          <p:nvSpPr>
            <p:cNvPr name="TextBox 4" id="4"/>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9144000" y="3056882"/>
            <a:ext cx="1494277" cy="0"/>
          </a:xfrm>
          <a:prstGeom prst="line">
            <a:avLst/>
          </a:prstGeom>
          <a:ln cap="flat" w="114300">
            <a:solidFill>
              <a:srgbClr val="0B1320"/>
            </a:solidFill>
            <a:prstDash val="solid"/>
            <a:headEnd type="none" len="sm" w="sm"/>
            <a:tailEnd type="none" len="sm" w="sm"/>
          </a:ln>
        </p:spPr>
      </p:sp>
      <p:grpSp>
        <p:nvGrpSpPr>
          <p:cNvPr name="Group 6" id="6"/>
          <p:cNvGrpSpPr/>
          <p:nvPr/>
        </p:nvGrpSpPr>
        <p:grpSpPr>
          <a:xfrm rot="0">
            <a:off x="-1020273" y="0"/>
            <a:ext cx="7226805" cy="1303133"/>
            <a:chOff x="0" y="0"/>
            <a:chExt cx="3380667" cy="609600"/>
          </a:xfrm>
        </p:grpSpPr>
        <p:sp>
          <p:nvSpPr>
            <p:cNvPr name="Freeform 7" id="7"/>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3E434B"/>
            </a:solidFill>
          </p:spPr>
        </p:sp>
        <p:sp>
          <p:nvSpPr>
            <p:cNvPr name="TextBox 8" id="8"/>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9" id="9"/>
          <p:cNvGrpSpPr/>
          <p:nvPr/>
        </p:nvGrpSpPr>
        <p:grpSpPr>
          <a:xfrm rot="0">
            <a:off x="12375054" y="9448108"/>
            <a:ext cx="6580569" cy="838892"/>
            <a:chOff x="0" y="0"/>
            <a:chExt cx="3770039" cy="480605"/>
          </a:xfrm>
        </p:grpSpPr>
        <p:sp>
          <p:nvSpPr>
            <p:cNvPr name="Freeform 10" id="10"/>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747474"/>
            </a:solidFill>
          </p:spPr>
        </p:sp>
        <p:sp>
          <p:nvSpPr>
            <p:cNvPr name="TextBox 11" id="11"/>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grpSp>
        <p:nvGrpSpPr>
          <p:cNvPr name="Group 12" id="12"/>
          <p:cNvGrpSpPr/>
          <p:nvPr/>
        </p:nvGrpSpPr>
        <p:grpSpPr>
          <a:xfrm rot="0">
            <a:off x="16139069" y="-2978337"/>
            <a:ext cx="5633109" cy="4829326"/>
            <a:chOff x="0" y="0"/>
            <a:chExt cx="711061" cy="609600"/>
          </a:xfrm>
        </p:grpSpPr>
        <p:sp>
          <p:nvSpPr>
            <p:cNvPr name="Freeform 13" id="13"/>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0B1320"/>
            </a:solidFill>
          </p:spPr>
        </p:sp>
        <p:sp>
          <p:nvSpPr>
            <p:cNvPr name="TextBox 14" id="14"/>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sp>
        <p:nvSpPr>
          <p:cNvPr name="Freeform 15" id="15"/>
          <p:cNvSpPr/>
          <p:nvPr/>
        </p:nvSpPr>
        <p:spPr>
          <a:xfrm flipH="false" flipV="false" rot="0">
            <a:off x="571583" y="5239152"/>
            <a:ext cx="4490914" cy="4114800"/>
          </a:xfrm>
          <a:custGeom>
            <a:avLst/>
            <a:gdLst/>
            <a:ahLst/>
            <a:cxnLst/>
            <a:rect r="r" b="b" t="t" l="l"/>
            <a:pathLst>
              <a:path h="4114800" w="4490914">
                <a:moveTo>
                  <a:pt x="0" y="0"/>
                </a:moveTo>
                <a:lnTo>
                  <a:pt x="4490914" y="0"/>
                </a:lnTo>
                <a:lnTo>
                  <a:pt x="44909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2705620" y="2187342"/>
            <a:ext cx="2741485" cy="4114800"/>
          </a:xfrm>
          <a:custGeom>
            <a:avLst/>
            <a:gdLst/>
            <a:ahLst/>
            <a:cxnLst/>
            <a:rect r="r" b="b" t="t" l="l"/>
            <a:pathLst>
              <a:path h="4114800" w="2741485">
                <a:moveTo>
                  <a:pt x="0" y="0"/>
                </a:moveTo>
                <a:lnTo>
                  <a:pt x="2741486" y="0"/>
                </a:lnTo>
                <a:lnTo>
                  <a:pt x="27414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6672018" y="7863735"/>
            <a:ext cx="1526470" cy="1490217"/>
          </a:xfrm>
          <a:custGeom>
            <a:avLst/>
            <a:gdLst/>
            <a:ahLst/>
            <a:cxnLst/>
            <a:rect r="r" b="b" t="t" l="l"/>
            <a:pathLst>
              <a:path h="1490217" w="1526470">
                <a:moveTo>
                  <a:pt x="0" y="0"/>
                </a:moveTo>
                <a:lnTo>
                  <a:pt x="1526470" y="0"/>
                </a:lnTo>
                <a:lnTo>
                  <a:pt x="1526470" y="1490217"/>
                </a:lnTo>
                <a:lnTo>
                  <a:pt x="0" y="14902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033134" y="2033009"/>
            <a:ext cx="2938965" cy="3206143"/>
          </a:xfrm>
          <a:custGeom>
            <a:avLst/>
            <a:gdLst/>
            <a:ahLst/>
            <a:cxnLst/>
            <a:rect r="r" b="b" t="t" l="l"/>
            <a:pathLst>
              <a:path h="3206143" w="2938965">
                <a:moveTo>
                  <a:pt x="0" y="0"/>
                </a:moveTo>
                <a:lnTo>
                  <a:pt x="2938965" y="0"/>
                </a:lnTo>
                <a:lnTo>
                  <a:pt x="2938965" y="3206143"/>
                </a:lnTo>
                <a:lnTo>
                  <a:pt x="0" y="32061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9067618" y="635571"/>
            <a:ext cx="7163160" cy="2364162"/>
          </a:xfrm>
          <a:prstGeom prst="rect">
            <a:avLst/>
          </a:prstGeom>
        </p:spPr>
        <p:txBody>
          <a:bodyPr anchor="t" rtlCol="false" tIns="0" lIns="0" bIns="0" rIns="0">
            <a:spAutoFit/>
          </a:bodyPr>
          <a:lstStyle/>
          <a:p>
            <a:pPr algn="l">
              <a:lnSpc>
                <a:spcPts val="9470"/>
              </a:lnSpc>
            </a:pPr>
            <a:r>
              <a:rPr lang="en-US" sz="7284">
                <a:solidFill>
                  <a:srgbClr val="0B1320"/>
                </a:solidFill>
                <a:latin typeface="League Spartan"/>
                <a:ea typeface="League Spartan"/>
                <a:cs typeface="League Spartan"/>
                <a:sym typeface="League Spartan"/>
              </a:rPr>
              <a:t>Table of Contents</a:t>
            </a:r>
          </a:p>
        </p:txBody>
      </p:sp>
      <p:grpSp>
        <p:nvGrpSpPr>
          <p:cNvPr name="Group 20" id="20"/>
          <p:cNvGrpSpPr/>
          <p:nvPr/>
        </p:nvGrpSpPr>
        <p:grpSpPr>
          <a:xfrm rot="0">
            <a:off x="16230778" y="-2641984"/>
            <a:ext cx="5633109" cy="4829326"/>
            <a:chOff x="0" y="0"/>
            <a:chExt cx="711061" cy="609600"/>
          </a:xfrm>
        </p:grpSpPr>
        <p:sp>
          <p:nvSpPr>
            <p:cNvPr name="Freeform 21" id="21"/>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3E434B"/>
            </a:solidFill>
          </p:spPr>
        </p:sp>
        <p:sp>
          <p:nvSpPr>
            <p:cNvPr name="TextBox 22" id="22"/>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grpSp>
        <p:nvGrpSpPr>
          <p:cNvPr name="Group 23" id="23"/>
          <p:cNvGrpSpPr/>
          <p:nvPr/>
        </p:nvGrpSpPr>
        <p:grpSpPr>
          <a:xfrm rot="0">
            <a:off x="-1353395" y="213090"/>
            <a:ext cx="7226805" cy="1303133"/>
            <a:chOff x="0" y="0"/>
            <a:chExt cx="3380667" cy="609600"/>
          </a:xfrm>
        </p:grpSpPr>
        <p:sp>
          <p:nvSpPr>
            <p:cNvPr name="Freeform 24" id="24"/>
            <p:cNvSpPr/>
            <p:nvPr/>
          </p:nvSpPr>
          <p:spPr>
            <a:xfrm flipH="false" flipV="false" rot="0">
              <a:off x="0" y="0"/>
              <a:ext cx="3380667" cy="609600"/>
            </a:xfrm>
            <a:custGeom>
              <a:avLst/>
              <a:gdLst/>
              <a:ahLst/>
              <a:cxnLst/>
              <a:rect r="r" b="b" t="t" l="l"/>
              <a:pathLst>
                <a:path h="609600" w="3380667">
                  <a:moveTo>
                    <a:pt x="203200" y="0"/>
                  </a:moveTo>
                  <a:lnTo>
                    <a:pt x="3380667" y="0"/>
                  </a:lnTo>
                  <a:lnTo>
                    <a:pt x="3177467" y="609600"/>
                  </a:lnTo>
                  <a:lnTo>
                    <a:pt x="0" y="609600"/>
                  </a:lnTo>
                  <a:lnTo>
                    <a:pt x="203200" y="0"/>
                  </a:lnTo>
                  <a:close/>
                </a:path>
              </a:pathLst>
            </a:custGeom>
            <a:solidFill>
              <a:srgbClr val="231F20"/>
            </a:solidFill>
          </p:spPr>
        </p:sp>
        <p:sp>
          <p:nvSpPr>
            <p:cNvPr name="TextBox 25" id="25"/>
            <p:cNvSpPr txBox="true"/>
            <p:nvPr/>
          </p:nvSpPr>
          <p:spPr>
            <a:xfrm>
              <a:off x="101600" y="-66675"/>
              <a:ext cx="3177467" cy="676275"/>
            </a:xfrm>
            <a:prstGeom prst="rect">
              <a:avLst/>
            </a:prstGeom>
          </p:spPr>
          <p:txBody>
            <a:bodyPr anchor="ctr" rtlCol="false" tIns="50800" lIns="50800" bIns="50800" rIns="50800"/>
            <a:lstStyle/>
            <a:p>
              <a:pPr algn="ctr">
                <a:lnSpc>
                  <a:spcPts val="3319"/>
                </a:lnSpc>
              </a:pPr>
            </a:p>
          </p:txBody>
        </p:sp>
      </p:grpSp>
      <p:grpSp>
        <p:nvGrpSpPr>
          <p:cNvPr name="Group 26" id="26"/>
          <p:cNvGrpSpPr/>
          <p:nvPr/>
        </p:nvGrpSpPr>
        <p:grpSpPr>
          <a:xfrm rot="0">
            <a:off x="16562144" y="-2978337"/>
            <a:ext cx="5633109" cy="4829326"/>
            <a:chOff x="0" y="0"/>
            <a:chExt cx="711061" cy="609600"/>
          </a:xfrm>
        </p:grpSpPr>
        <p:sp>
          <p:nvSpPr>
            <p:cNvPr name="Freeform 27" id="27"/>
            <p:cNvSpPr/>
            <p:nvPr/>
          </p:nvSpPr>
          <p:spPr>
            <a:xfrm flipH="false" flipV="false" rot="0">
              <a:off x="0" y="0"/>
              <a:ext cx="711061" cy="609600"/>
            </a:xfrm>
            <a:custGeom>
              <a:avLst/>
              <a:gdLst/>
              <a:ahLst/>
              <a:cxnLst/>
              <a:rect r="r" b="b" t="t" l="l"/>
              <a:pathLst>
                <a:path h="609600" w="711061">
                  <a:moveTo>
                    <a:pt x="203200" y="0"/>
                  </a:moveTo>
                  <a:lnTo>
                    <a:pt x="711061" y="0"/>
                  </a:lnTo>
                  <a:lnTo>
                    <a:pt x="507861" y="609600"/>
                  </a:lnTo>
                  <a:lnTo>
                    <a:pt x="0" y="609600"/>
                  </a:lnTo>
                  <a:lnTo>
                    <a:pt x="203200" y="0"/>
                  </a:lnTo>
                  <a:close/>
                </a:path>
              </a:pathLst>
            </a:custGeom>
            <a:solidFill>
              <a:srgbClr val="929749"/>
            </a:solidFill>
          </p:spPr>
        </p:sp>
        <p:sp>
          <p:nvSpPr>
            <p:cNvPr name="TextBox 28" id="28"/>
            <p:cNvSpPr txBox="true"/>
            <p:nvPr/>
          </p:nvSpPr>
          <p:spPr>
            <a:xfrm>
              <a:off x="101600" y="-66675"/>
              <a:ext cx="507861" cy="676275"/>
            </a:xfrm>
            <a:prstGeom prst="rect">
              <a:avLst/>
            </a:prstGeom>
          </p:spPr>
          <p:txBody>
            <a:bodyPr anchor="ctr" rtlCol="false" tIns="50800" lIns="50800" bIns="50800" rIns="50800"/>
            <a:lstStyle/>
            <a:p>
              <a:pPr algn="ctr">
                <a:lnSpc>
                  <a:spcPts val="3319"/>
                </a:lnSpc>
              </a:pPr>
            </a:p>
          </p:txBody>
        </p:sp>
      </p:grpSp>
      <p:sp>
        <p:nvSpPr>
          <p:cNvPr name="TextBox 29" id="29"/>
          <p:cNvSpPr txBox="true"/>
          <p:nvPr/>
        </p:nvSpPr>
        <p:spPr>
          <a:xfrm rot="0">
            <a:off x="7157129" y="3150504"/>
            <a:ext cx="5217924" cy="4322445"/>
          </a:xfrm>
          <a:prstGeom prst="rect">
            <a:avLst/>
          </a:prstGeom>
        </p:spPr>
        <p:txBody>
          <a:bodyPr anchor="t" rtlCol="false" tIns="0" lIns="0" bIns="0" rIns="0">
            <a:spAutoFit/>
          </a:bodyPr>
          <a:lstStyle/>
          <a:p>
            <a:pPr algn="just">
              <a:lnSpc>
                <a:spcPts val="5760"/>
              </a:lnSpc>
            </a:pP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What is a SPI</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About Vivado</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About Verilog</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Vivado Workflow</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Block Diagram</a:t>
            </a:r>
          </a:p>
        </p:txBody>
      </p:sp>
      <p:sp>
        <p:nvSpPr>
          <p:cNvPr name="TextBox 30" id="30"/>
          <p:cNvSpPr txBox="true"/>
          <p:nvPr/>
        </p:nvSpPr>
        <p:spPr>
          <a:xfrm rot="0">
            <a:off x="7157129" y="7412355"/>
            <a:ext cx="5217924" cy="2874645"/>
          </a:xfrm>
          <a:prstGeom prst="rect">
            <a:avLst/>
          </a:prstGeom>
        </p:spPr>
        <p:txBody>
          <a:bodyPr anchor="t" rtlCol="false" tIns="0" lIns="0" bIns="0" rIns="0">
            <a:spAutoFit/>
          </a:bodyPr>
          <a:lstStyle/>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Internal Structure</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Basys 3Board</a:t>
            </a:r>
          </a:p>
          <a:p>
            <a:pPr algn="just">
              <a:lnSpc>
                <a:spcPts val="5760"/>
              </a:lnSpc>
            </a:pPr>
          </a:p>
          <a:p>
            <a:pPr algn="just">
              <a:lnSpc>
                <a:spcPts val="5760"/>
              </a:lnSpc>
            </a:pPr>
          </a:p>
        </p:txBody>
      </p:sp>
      <p:sp>
        <p:nvSpPr>
          <p:cNvPr name="TextBox 31" id="31"/>
          <p:cNvSpPr txBox="true"/>
          <p:nvPr/>
        </p:nvSpPr>
        <p:spPr>
          <a:xfrm rot="0">
            <a:off x="12649198" y="3150504"/>
            <a:ext cx="5823434" cy="5770245"/>
          </a:xfrm>
          <a:prstGeom prst="rect">
            <a:avLst/>
          </a:prstGeom>
        </p:spPr>
        <p:txBody>
          <a:bodyPr anchor="t" rtlCol="false" tIns="0" lIns="0" bIns="0" rIns="0">
            <a:spAutoFit/>
          </a:bodyPr>
          <a:lstStyle/>
          <a:p>
            <a:pPr algn="just">
              <a:lnSpc>
                <a:spcPts val="5760"/>
              </a:lnSpc>
            </a:pP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Block Diagram</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 Internal Structure</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Simulation Waveform</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Code</a:t>
            </a:r>
          </a:p>
          <a:p>
            <a:pPr algn="just" marL="777240" indent="-388620" lvl="1">
              <a:lnSpc>
                <a:spcPts val="5760"/>
              </a:lnSpc>
              <a:buFont typeface="Arial"/>
              <a:buChar char="•"/>
            </a:pPr>
            <a:r>
              <a:rPr lang="en-US" sz="3600">
                <a:solidFill>
                  <a:srgbClr val="0B1320"/>
                </a:solidFill>
                <a:latin typeface="Helios Extended"/>
                <a:ea typeface="Helios Extended"/>
                <a:cs typeface="Helios Extended"/>
                <a:sym typeface="Helios Extended"/>
              </a:rPr>
              <a:t>Bibliography</a:t>
            </a:r>
          </a:p>
          <a:p>
            <a:pPr algn="just">
              <a:lnSpc>
                <a:spcPts val="576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sp>
        <p:nvSpPr>
          <p:cNvPr name="Freeform 2" id="2"/>
          <p:cNvSpPr/>
          <p:nvPr/>
        </p:nvSpPr>
        <p:spPr>
          <a:xfrm flipH="false" flipV="false" rot="0">
            <a:off x="800560" y="5601387"/>
            <a:ext cx="811689" cy="345982"/>
          </a:xfrm>
          <a:custGeom>
            <a:avLst/>
            <a:gdLst/>
            <a:ahLst/>
            <a:cxnLst/>
            <a:rect r="r" b="b" t="t" l="l"/>
            <a:pathLst>
              <a:path h="345982" w="811689">
                <a:moveTo>
                  <a:pt x="0" y="0"/>
                </a:moveTo>
                <a:lnTo>
                  <a:pt x="811689" y="0"/>
                </a:lnTo>
                <a:lnTo>
                  <a:pt x="811689" y="345982"/>
                </a:lnTo>
                <a:lnTo>
                  <a:pt x="0" y="345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0560" y="6047406"/>
            <a:ext cx="811689" cy="345982"/>
          </a:xfrm>
          <a:custGeom>
            <a:avLst/>
            <a:gdLst/>
            <a:ahLst/>
            <a:cxnLst/>
            <a:rect r="r" b="b" t="t" l="l"/>
            <a:pathLst>
              <a:path h="345982" w="811689">
                <a:moveTo>
                  <a:pt x="0" y="0"/>
                </a:moveTo>
                <a:lnTo>
                  <a:pt x="811689" y="0"/>
                </a:lnTo>
                <a:lnTo>
                  <a:pt x="811689" y="345982"/>
                </a:lnTo>
                <a:lnTo>
                  <a:pt x="0" y="345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00560" y="6915947"/>
            <a:ext cx="811689" cy="345982"/>
          </a:xfrm>
          <a:custGeom>
            <a:avLst/>
            <a:gdLst/>
            <a:ahLst/>
            <a:cxnLst/>
            <a:rect r="r" b="b" t="t" l="l"/>
            <a:pathLst>
              <a:path h="345982" w="811689">
                <a:moveTo>
                  <a:pt x="0" y="0"/>
                </a:moveTo>
                <a:lnTo>
                  <a:pt x="811689" y="0"/>
                </a:lnTo>
                <a:lnTo>
                  <a:pt x="811689" y="345982"/>
                </a:lnTo>
                <a:lnTo>
                  <a:pt x="0" y="3459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00560" y="7667778"/>
            <a:ext cx="811689" cy="345982"/>
          </a:xfrm>
          <a:custGeom>
            <a:avLst/>
            <a:gdLst/>
            <a:ahLst/>
            <a:cxnLst/>
            <a:rect r="r" b="b" t="t" l="l"/>
            <a:pathLst>
              <a:path h="345982" w="811689">
                <a:moveTo>
                  <a:pt x="0" y="0"/>
                </a:moveTo>
                <a:lnTo>
                  <a:pt x="811689" y="0"/>
                </a:lnTo>
                <a:lnTo>
                  <a:pt x="811689" y="345983"/>
                </a:lnTo>
                <a:lnTo>
                  <a:pt x="0" y="345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149188" y="6711635"/>
            <a:ext cx="3003307" cy="3575365"/>
          </a:xfrm>
          <a:custGeom>
            <a:avLst/>
            <a:gdLst/>
            <a:ahLst/>
            <a:cxnLst/>
            <a:rect r="r" b="b" t="t" l="l"/>
            <a:pathLst>
              <a:path h="3575365" w="3003307">
                <a:moveTo>
                  <a:pt x="0" y="0"/>
                </a:moveTo>
                <a:lnTo>
                  <a:pt x="3003307" y="0"/>
                </a:lnTo>
                <a:lnTo>
                  <a:pt x="3003307" y="3575365"/>
                </a:lnTo>
                <a:lnTo>
                  <a:pt x="0" y="3575365"/>
                </a:lnTo>
                <a:lnTo>
                  <a:pt x="0" y="0"/>
                </a:lnTo>
                <a:close/>
              </a:path>
            </a:pathLst>
          </a:custGeom>
          <a:blipFill>
            <a:blip r:embed="rId4"/>
            <a:stretch>
              <a:fillRect l="0" t="0" r="0" b="0"/>
            </a:stretch>
          </a:blipFill>
        </p:spPr>
      </p:sp>
      <p:sp>
        <p:nvSpPr>
          <p:cNvPr name="TextBox 7" id="7"/>
          <p:cNvSpPr txBox="true"/>
          <p:nvPr/>
        </p:nvSpPr>
        <p:spPr>
          <a:xfrm rot="0">
            <a:off x="1028700" y="3108148"/>
            <a:ext cx="16263295" cy="2370116"/>
          </a:xfrm>
          <a:prstGeom prst="rect">
            <a:avLst/>
          </a:prstGeom>
        </p:spPr>
        <p:txBody>
          <a:bodyPr anchor="t" rtlCol="false" tIns="0" lIns="0" bIns="0" rIns="0">
            <a:spAutoFit/>
          </a:bodyPr>
          <a:lstStyle/>
          <a:p>
            <a:pPr algn="ctr">
              <a:lnSpc>
                <a:spcPts val="3757"/>
              </a:lnSpc>
              <a:spcBef>
                <a:spcPct val="0"/>
              </a:spcBef>
            </a:pPr>
            <a:r>
              <a:rPr lang="en-US" sz="2683">
                <a:solidFill>
                  <a:srgbClr val="0B1320"/>
                </a:solidFill>
                <a:latin typeface="Helios Extended Bold"/>
                <a:ea typeface="Helios Extended Bold"/>
                <a:cs typeface="Helios Extended Bold"/>
                <a:sym typeface="Helios Extended Bold"/>
              </a:rPr>
              <a:t>SPI, or Serial Peripheral Interface, is a communication protocol used to transfer data between a microcontroller and peripheral devices. It enables fast, synchronous data exchange using four main signals:</a:t>
            </a:r>
          </a:p>
          <a:p>
            <a:pPr algn="ctr">
              <a:lnSpc>
                <a:spcPts val="3757"/>
              </a:lnSpc>
              <a:spcBef>
                <a:spcPct val="0"/>
              </a:spcBef>
            </a:pPr>
          </a:p>
          <a:p>
            <a:pPr algn="ctr">
              <a:lnSpc>
                <a:spcPts val="3757"/>
              </a:lnSpc>
              <a:spcBef>
                <a:spcPct val="0"/>
              </a:spcBef>
            </a:pPr>
          </a:p>
        </p:txBody>
      </p:sp>
      <p:sp>
        <p:nvSpPr>
          <p:cNvPr name="Freeform 8" id="8"/>
          <p:cNvSpPr/>
          <p:nvPr/>
        </p:nvSpPr>
        <p:spPr>
          <a:xfrm flipH="false" flipV="false" rot="0">
            <a:off x="4569395" y="1130691"/>
            <a:ext cx="7315200" cy="822960"/>
          </a:xfrm>
          <a:custGeom>
            <a:avLst/>
            <a:gdLst/>
            <a:ahLst/>
            <a:cxnLst/>
            <a:rect r="r" b="b" t="t" l="l"/>
            <a:pathLst>
              <a:path h="822960" w="7315200">
                <a:moveTo>
                  <a:pt x="0" y="0"/>
                </a:moveTo>
                <a:lnTo>
                  <a:pt x="7315200" y="0"/>
                </a:lnTo>
                <a:lnTo>
                  <a:pt x="7315200" y="822960"/>
                </a:lnTo>
                <a:lnTo>
                  <a:pt x="0" y="822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128947" y="765590"/>
            <a:ext cx="23179460" cy="971550"/>
          </a:xfrm>
          <a:prstGeom prst="rect">
            <a:avLst/>
          </a:prstGeom>
        </p:spPr>
        <p:txBody>
          <a:bodyPr anchor="t" rtlCol="false" tIns="0" lIns="0" bIns="0" rIns="0">
            <a:spAutoFit/>
          </a:bodyPr>
          <a:lstStyle/>
          <a:p>
            <a:pPr algn="ctr" marL="0" indent="0" lvl="0">
              <a:lnSpc>
                <a:spcPts val="7582"/>
              </a:lnSpc>
              <a:spcBef>
                <a:spcPct val="0"/>
              </a:spcBef>
            </a:pPr>
            <a:r>
              <a:rPr lang="en-US" sz="6318">
                <a:solidFill>
                  <a:srgbClr val="0B1320"/>
                </a:solidFill>
                <a:latin typeface="Now Bold"/>
                <a:ea typeface="Now Bold"/>
                <a:cs typeface="Now Bold"/>
                <a:sym typeface="Now Bold"/>
              </a:rPr>
              <a:t>WHAT IS A SPI?</a:t>
            </a:r>
          </a:p>
        </p:txBody>
      </p:sp>
      <p:sp>
        <p:nvSpPr>
          <p:cNvPr name="TextBox 10" id="10"/>
          <p:cNvSpPr txBox="true"/>
          <p:nvPr/>
        </p:nvSpPr>
        <p:spPr>
          <a:xfrm rot="0">
            <a:off x="1722190" y="5548969"/>
            <a:ext cx="14810925" cy="3359245"/>
          </a:xfrm>
          <a:prstGeom prst="rect">
            <a:avLst/>
          </a:prstGeom>
        </p:spPr>
        <p:txBody>
          <a:bodyPr anchor="t" rtlCol="false" tIns="0" lIns="0" bIns="0" rIns="0">
            <a:spAutoFit/>
          </a:bodyPr>
          <a:lstStyle/>
          <a:p>
            <a:pPr algn="l">
              <a:lnSpc>
                <a:spcPts val="3319"/>
              </a:lnSpc>
            </a:pPr>
            <a:r>
              <a:rPr lang="en-US" sz="2371">
                <a:solidFill>
                  <a:srgbClr val="0B1320"/>
                </a:solidFill>
                <a:latin typeface="Helios Extended Bold"/>
                <a:ea typeface="Helios Extended Bold"/>
                <a:cs typeface="Helios Extended Bold"/>
                <a:sym typeface="Helios Extended Bold"/>
              </a:rPr>
              <a:t>MOSI (Master Out Slave In): Sends data from the master device to the slave.</a:t>
            </a:r>
          </a:p>
          <a:p>
            <a:pPr algn="l">
              <a:lnSpc>
                <a:spcPts val="3319"/>
              </a:lnSpc>
            </a:pPr>
            <a:r>
              <a:rPr lang="en-US" sz="2371">
                <a:solidFill>
                  <a:srgbClr val="0B1320"/>
                </a:solidFill>
                <a:latin typeface="Helios Extended Bold"/>
                <a:ea typeface="Helios Extended Bold"/>
                <a:cs typeface="Helios Extended Bold"/>
                <a:sym typeface="Helios Extended Bold"/>
              </a:rPr>
              <a:t>MISO (Master In Slave Out): Sends data from the slave device back to the master.</a:t>
            </a:r>
          </a:p>
          <a:p>
            <a:pPr algn="l">
              <a:lnSpc>
                <a:spcPts val="3319"/>
              </a:lnSpc>
            </a:pPr>
            <a:r>
              <a:rPr lang="en-US" sz="2371">
                <a:solidFill>
                  <a:srgbClr val="0B1320"/>
                </a:solidFill>
                <a:latin typeface="Helios Extended Bold"/>
                <a:ea typeface="Helios Extended Bold"/>
                <a:cs typeface="Helios Extended Bold"/>
                <a:sym typeface="Helios Extended Bold"/>
              </a:rPr>
              <a:t>SCK (Serial Clock): Provides the clock signal from the master to synchronize data transfer.</a:t>
            </a:r>
          </a:p>
          <a:p>
            <a:pPr algn="l">
              <a:lnSpc>
                <a:spcPts val="3319"/>
              </a:lnSpc>
            </a:pPr>
            <a:r>
              <a:rPr lang="en-US" sz="2371">
                <a:solidFill>
                  <a:srgbClr val="0B1320"/>
                </a:solidFill>
                <a:latin typeface="Helios Extended Bold"/>
                <a:ea typeface="Helios Extended Bold"/>
                <a:cs typeface="Helios Extended Bold"/>
                <a:sym typeface="Helios Extended Bold"/>
              </a:rPr>
              <a:t>SS/CS (Slave Select/Chip Select): Selects the slave device that the master communicates with.</a:t>
            </a:r>
          </a:p>
          <a:p>
            <a:pPr algn="l">
              <a:lnSpc>
                <a:spcPts val="331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4E0BD"/>
        </a:solidFill>
      </p:bgPr>
    </p:bg>
    <p:spTree>
      <p:nvGrpSpPr>
        <p:cNvPr id="1" name=""/>
        <p:cNvGrpSpPr/>
        <p:nvPr/>
      </p:nvGrpSpPr>
      <p:grpSpPr>
        <a:xfrm>
          <a:off x="0" y="0"/>
          <a:ext cx="0" cy="0"/>
          <a:chOff x="0" y="0"/>
          <a:chExt cx="0" cy="0"/>
        </a:xfrm>
      </p:grpSpPr>
      <p:sp>
        <p:nvSpPr>
          <p:cNvPr name="TextBox 2" id="2"/>
          <p:cNvSpPr txBox="true"/>
          <p:nvPr/>
        </p:nvSpPr>
        <p:spPr>
          <a:xfrm rot="-628439">
            <a:off x="-1295564" y="4405597"/>
            <a:ext cx="17144393" cy="3608698"/>
          </a:xfrm>
          <a:prstGeom prst="rect">
            <a:avLst/>
          </a:prstGeom>
        </p:spPr>
        <p:txBody>
          <a:bodyPr anchor="t" rtlCol="false" tIns="0" lIns="0" bIns="0" rIns="0">
            <a:spAutoFit/>
          </a:bodyPr>
          <a:lstStyle/>
          <a:p>
            <a:pPr algn="ctr">
              <a:lnSpc>
                <a:spcPts val="25637"/>
              </a:lnSpc>
            </a:pPr>
            <a:r>
              <a:rPr lang="en-US" sz="31265" spc="-625">
                <a:solidFill>
                  <a:srgbClr val="000000"/>
                </a:solidFill>
                <a:latin typeface="TT Bluescreens Bold Italics"/>
                <a:ea typeface="TT Bluescreens Bold Italics"/>
                <a:cs typeface="TT Bluescreens Bold Italics"/>
                <a:sym typeface="TT Bluescreens Bold Italics"/>
              </a:rPr>
              <a:t>SPI</a:t>
            </a:r>
          </a:p>
        </p:txBody>
      </p:sp>
      <p:sp>
        <p:nvSpPr>
          <p:cNvPr name="Freeform 3" id="3"/>
          <p:cNvSpPr/>
          <p:nvPr/>
        </p:nvSpPr>
        <p:spPr>
          <a:xfrm flipH="false" flipV="false" rot="-7114262">
            <a:off x="13033727" y="5920864"/>
            <a:ext cx="4214904" cy="4114800"/>
          </a:xfrm>
          <a:custGeom>
            <a:avLst/>
            <a:gdLst/>
            <a:ahLst/>
            <a:cxnLst/>
            <a:rect r="r" b="b" t="t" l="l"/>
            <a:pathLst>
              <a:path h="4114800" w="4214904">
                <a:moveTo>
                  <a:pt x="0" y="0"/>
                </a:moveTo>
                <a:lnTo>
                  <a:pt x="4214904" y="0"/>
                </a:lnTo>
                <a:lnTo>
                  <a:pt x="4214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4874601">
            <a:off x="13240784" y="1896887"/>
            <a:ext cx="4607691" cy="4496339"/>
          </a:xfrm>
          <a:custGeom>
            <a:avLst/>
            <a:gdLst/>
            <a:ahLst/>
            <a:cxnLst/>
            <a:rect r="r" b="b" t="t" l="l"/>
            <a:pathLst>
              <a:path h="4496339" w="4607691">
                <a:moveTo>
                  <a:pt x="4607691" y="0"/>
                </a:moveTo>
                <a:lnTo>
                  <a:pt x="0" y="0"/>
                </a:lnTo>
                <a:lnTo>
                  <a:pt x="0" y="4496339"/>
                </a:lnTo>
                <a:lnTo>
                  <a:pt x="4607691" y="4496339"/>
                </a:lnTo>
                <a:lnTo>
                  <a:pt x="460769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86361">
            <a:off x="12382914" y="4235326"/>
            <a:ext cx="1671722" cy="1101247"/>
          </a:xfrm>
          <a:custGeom>
            <a:avLst/>
            <a:gdLst/>
            <a:ahLst/>
            <a:cxnLst/>
            <a:rect r="r" b="b" t="t" l="l"/>
            <a:pathLst>
              <a:path h="1101247" w="1671722">
                <a:moveTo>
                  <a:pt x="0" y="0"/>
                </a:moveTo>
                <a:lnTo>
                  <a:pt x="1671723" y="0"/>
                </a:lnTo>
                <a:lnTo>
                  <a:pt x="1671723" y="1101247"/>
                </a:lnTo>
                <a:lnTo>
                  <a:pt x="0" y="1101247"/>
                </a:lnTo>
                <a:lnTo>
                  <a:pt x="0" y="0"/>
                </a:lnTo>
                <a:close/>
              </a:path>
            </a:pathLst>
          </a:custGeom>
          <a:blipFill>
            <a:blip r:embed="rId6"/>
            <a:stretch>
              <a:fillRect l="0" t="0" r="0" b="0"/>
            </a:stretch>
          </a:blipFill>
        </p:spPr>
      </p:sp>
      <p:sp>
        <p:nvSpPr>
          <p:cNvPr name="Freeform 6" id="6"/>
          <p:cNvSpPr/>
          <p:nvPr/>
        </p:nvSpPr>
        <p:spPr>
          <a:xfrm flipH="false" flipV="false" rot="1674646">
            <a:off x="8639149" y="3171066"/>
            <a:ext cx="419135" cy="1111519"/>
          </a:xfrm>
          <a:custGeom>
            <a:avLst/>
            <a:gdLst/>
            <a:ahLst/>
            <a:cxnLst/>
            <a:rect r="r" b="b" t="t" l="l"/>
            <a:pathLst>
              <a:path h="1111519" w="419135">
                <a:moveTo>
                  <a:pt x="0" y="0"/>
                </a:moveTo>
                <a:lnTo>
                  <a:pt x="419135" y="0"/>
                </a:lnTo>
                <a:lnTo>
                  <a:pt x="419135" y="1111519"/>
                </a:lnTo>
                <a:lnTo>
                  <a:pt x="0" y="11115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11139">
            <a:off x="12448002" y="7669947"/>
            <a:ext cx="1509423" cy="1509423"/>
          </a:xfrm>
          <a:custGeom>
            <a:avLst/>
            <a:gdLst/>
            <a:ahLst/>
            <a:cxnLst/>
            <a:rect r="r" b="b" t="t" l="l"/>
            <a:pathLst>
              <a:path h="1509423" w="1509423">
                <a:moveTo>
                  <a:pt x="0" y="0"/>
                </a:moveTo>
                <a:lnTo>
                  <a:pt x="1509423" y="0"/>
                </a:lnTo>
                <a:lnTo>
                  <a:pt x="1509423" y="1509423"/>
                </a:lnTo>
                <a:lnTo>
                  <a:pt x="0" y="150942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078225">
            <a:off x="14652842" y="1771280"/>
            <a:ext cx="286624" cy="1791400"/>
          </a:xfrm>
          <a:custGeom>
            <a:avLst/>
            <a:gdLst/>
            <a:ahLst/>
            <a:cxnLst/>
            <a:rect r="r" b="b" t="t" l="l"/>
            <a:pathLst>
              <a:path h="1791400" w="286624">
                <a:moveTo>
                  <a:pt x="0" y="0"/>
                </a:moveTo>
                <a:lnTo>
                  <a:pt x="286624" y="0"/>
                </a:lnTo>
                <a:lnTo>
                  <a:pt x="286624" y="1791400"/>
                </a:lnTo>
                <a:lnTo>
                  <a:pt x="0" y="1791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628439">
            <a:off x="477389" y="1271785"/>
            <a:ext cx="11734727" cy="2340956"/>
          </a:xfrm>
          <a:prstGeom prst="rect">
            <a:avLst/>
          </a:prstGeom>
        </p:spPr>
        <p:txBody>
          <a:bodyPr anchor="t" rtlCol="false" tIns="0" lIns="0" bIns="0" rIns="0">
            <a:spAutoFit/>
          </a:bodyPr>
          <a:lstStyle/>
          <a:p>
            <a:pPr algn="ctr">
              <a:lnSpc>
                <a:spcPts val="9399"/>
              </a:lnSpc>
            </a:pPr>
            <a:r>
              <a:rPr lang="en-US" sz="6713" spc="-134">
                <a:solidFill>
                  <a:srgbClr val="000000"/>
                </a:solidFill>
                <a:latin typeface="Rodeqa Slab Italics"/>
                <a:ea typeface="Rodeqa Slab Italics"/>
                <a:cs typeface="Rodeqa Slab Italics"/>
                <a:sym typeface="Rodeqa Slab Italics"/>
              </a:rPr>
              <a:t>Real World Applications of</a:t>
            </a:r>
          </a:p>
        </p:txBody>
      </p:sp>
      <p:sp>
        <p:nvSpPr>
          <p:cNvPr name="TextBox 10" id="10"/>
          <p:cNvSpPr txBox="true"/>
          <p:nvPr/>
        </p:nvSpPr>
        <p:spPr>
          <a:xfrm rot="-628439">
            <a:off x="5797452" y="6196728"/>
            <a:ext cx="11734727" cy="1170936"/>
          </a:xfrm>
          <a:prstGeom prst="rect">
            <a:avLst/>
          </a:prstGeom>
        </p:spPr>
        <p:txBody>
          <a:bodyPr anchor="t" rtlCol="false" tIns="0" lIns="0" bIns="0" rIns="0">
            <a:spAutoFit/>
          </a:bodyPr>
          <a:lstStyle/>
          <a:p>
            <a:pPr algn="ctr">
              <a:lnSpc>
                <a:spcPts val="9399"/>
              </a:lnSpc>
            </a:pPr>
            <a:r>
              <a:rPr lang="en-US" sz="6713" spc="-134">
                <a:solidFill>
                  <a:srgbClr val="000000"/>
                </a:solidFill>
                <a:latin typeface="Rodeqa Slab Italics"/>
                <a:ea typeface="Rodeqa Slab Italics"/>
                <a:cs typeface="Rodeqa Slab Italics"/>
                <a:sym typeface="Rodeqa Slab Italics"/>
              </a:rPr>
              <a:t>In Engineering</a:t>
            </a:r>
          </a:p>
        </p:txBody>
      </p:sp>
      <p:sp>
        <p:nvSpPr>
          <p:cNvPr name="Freeform 11" id="11"/>
          <p:cNvSpPr/>
          <p:nvPr/>
        </p:nvSpPr>
        <p:spPr>
          <a:xfrm flipH="false" flipV="false" rot="-575469">
            <a:off x="14652842" y="1334858"/>
            <a:ext cx="286624" cy="1791400"/>
          </a:xfrm>
          <a:custGeom>
            <a:avLst/>
            <a:gdLst/>
            <a:ahLst/>
            <a:cxnLst/>
            <a:rect r="r" b="b" t="t" l="l"/>
            <a:pathLst>
              <a:path h="1791400" w="286624">
                <a:moveTo>
                  <a:pt x="0" y="0"/>
                </a:moveTo>
                <a:lnTo>
                  <a:pt x="286624" y="0"/>
                </a:lnTo>
                <a:lnTo>
                  <a:pt x="286624" y="1791400"/>
                </a:lnTo>
                <a:lnTo>
                  <a:pt x="0" y="1791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AFC1D0"/>
        </a:solidFill>
      </p:bgPr>
    </p:bg>
    <p:spTree>
      <p:nvGrpSpPr>
        <p:cNvPr id="1" name=""/>
        <p:cNvGrpSpPr/>
        <p:nvPr/>
      </p:nvGrpSpPr>
      <p:grpSpPr>
        <a:xfrm>
          <a:off x="0" y="0"/>
          <a:ext cx="0" cy="0"/>
          <a:chOff x="0" y="0"/>
          <a:chExt cx="0" cy="0"/>
        </a:xfrm>
      </p:grpSpPr>
      <p:sp>
        <p:nvSpPr>
          <p:cNvPr name="Freeform 2" id="2"/>
          <p:cNvSpPr/>
          <p:nvPr/>
        </p:nvSpPr>
        <p:spPr>
          <a:xfrm flipH="false" flipV="false" rot="0">
            <a:off x="8310066" y="3533859"/>
            <a:ext cx="12545548" cy="6586413"/>
          </a:xfrm>
          <a:custGeom>
            <a:avLst/>
            <a:gdLst/>
            <a:ahLst/>
            <a:cxnLst/>
            <a:rect r="r" b="b" t="t" l="l"/>
            <a:pathLst>
              <a:path h="6586413" w="12545548">
                <a:moveTo>
                  <a:pt x="0" y="0"/>
                </a:moveTo>
                <a:lnTo>
                  <a:pt x="12545548" y="0"/>
                </a:lnTo>
                <a:lnTo>
                  <a:pt x="12545548" y="6586413"/>
                </a:lnTo>
                <a:lnTo>
                  <a:pt x="0" y="6586413"/>
                </a:lnTo>
                <a:lnTo>
                  <a:pt x="0" y="0"/>
                </a:lnTo>
                <a:close/>
              </a:path>
            </a:pathLst>
          </a:custGeom>
          <a:blipFill>
            <a:blip r:embed="rId2"/>
            <a:stretch>
              <a:fillRect l="0" t="0" r="0" b="0"/>
            </a:stretch>
          </a:blipFill>
        </p:spPr>
      </p:sp>
      <p:sp>
        <p:nvSpPr>
          <p:cNvPr name="Freeform 3" id="3"/>
          <p:cNvSpPr/>
          <p:nvPr/>
        </p:nvSpPr>
        <p:spPr>
          <a:xfrm flipH="true" flipV="false" rot="0">
            <a:off x="1028700" y="1079489"/>
            <a:ext cx="5112837" cy="4448168"/>
          </a:xfrm>
          <a:custGeom>
            <a:avLst/>
            <a:gdLst/>
            <a:ahLst/>
            <a:cxnLst/>
            <a:rect r="r" b="b" t="t" l="l"/>
            <a:pathLst>
              <a:path h="4448168" w="5112837">
                <a:moveTo>
                  <a:pt x="5112837" y="0"/>
                </a:moveTo>
                <a:lnTo>
                  <a:pt x="0" y="0"/>
                </a:lnTo>
                <a:lnTo>
                  <a:pt x="0" y="4448169"/>
                </a:lnTo>
                <a:lnTo>
                  <a:pt x="5112837" y="4448169"/>
                </a:lnTo>
                <a:lnTo>
                  <a:pt x="5112837" y="0"/>
                </a:lnTo>
                <a:close/>
              </a:path>
            </a:pathLst>
          </a:custGeom>
          <a:blipFill>
            <a:blip r:embed="rId3"/>
            <a:stretch>
              <a:fillRect l="0" t="0" r="0" b="0"/>
            </a:stretch>
          </a:blipFill>
        </p:spPr>
      </p:sp>
      <p:sp>
        <p:nvSpPr>
          <p:cNvPr name="Freeform 4" id="4"/>
          <p:cNvSpPr/>
          <p:nvPr/>
        </p:nvSpPr>
        <p:spPr>
          <a:xfrm flipH="false" flipV="false" rot="0">
            <a:off x="7437120" y="1276969"/>
            <a:ext cx="7315200" cy="1097280"/>
          </a:xfrm>
          <a:custGeom>
            <a:avLst/>
            <a:gdLst/>
            <a:ahLst/>
            <a:cxnLst/>
            <a:rect r="r" b="b" t="t" l="l"/>
            <a:pathLst>
              <a:path h="1097280" w="7315200">
                <a:moveTo>
                  <a:pt x="0" y="0"/>
                </a:moveTo>
                <a:lnTo>
                  <a:pt x="7315200" y="0"/>
                </a:lnTo>
                <a:lnTo>
                  <a:pt x="7315200" y="1097280"/>
                </a:lnTo>
                <a:lnTo>
                  <a:pt x="0" y="1097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255325" y="5410948"/>
            <a:ext cx="7315200" cy="1097280"/>
          </a:xfrm>
          <a:custGeom>
            <a:avLst/>
            <a:gdLst/>
            <a:ahLst/>
            <a:cxnLst/>
            <a:rect r="r" b="b" t="t" l="l"/>
            <a:pathLst>
              <a:path h="1097280" w="7315200">
                <a:moveTo>
                  <a:pt x="0" y="0"/>
                </a:moveTo>
                <a:lnTo>
                  <a:pt x="7315200" y="0"/>
                </a:lnTo>
                <a:lnTo>
                  <a:pt x="7315200" y="1097280"/>
                </a:lnTo>
                <a:lnTo>
                  <a:pt x="0" y="1097280"/>
                </a:lnTo>
                <a:lnTo>
                  <a:pt x="0" y="0"/>
                </a:lnTo>
                <a:close/>
              </a:path>
            </a:pathLst>
          </a:custGeom>
          <a:blipFill>
            <a:blip r:embed="rId6">
              <a:alphaModFix amt="61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386107" y="5657063"/>
            <a:ext cx="10763419" cy="2662920"/>
          </a:xfrm>
          <a:prstGeom prst="rect">
            <a:avLst/>
          </a:prstGeom>
        </p:spPr>
        <p:txBody>
          <a:bodyPr anchor="t" rtlCol="false" tIns="0" lIns="0" bIns="0" rIns="0">
            <a:spAutoFit/>
          </a:bodyPr>
          <a:lstStyle/>
          <a:p>
            <a:pPr algn="ctr">
              <a:lnSpc>
                <a:spcPts val="4480"/>
              </a:lnSpc>
              <a:spcBef>
                <a:spcPct val="0"/>
              </a:spcBef>
            </a:pPr>
            <a:r>
              <a:rPr lang="en-US" sz="3200">
                <a:solidFill>
                  <a:srgbClr val="F3F6FA"/>
                </a:solidFill>
                <a:latin typeface="Helios Extended Bold"/>
                <a:ea typeface="Helios Extended Bold"/>
                <a:cs typeface="Helios Extended Bold"/>
                <a:sym typeface="Helios Extended Bold"/>
              </a:rPr>
              <a:t>Gaming consoles </a:t>
            </a:r>
          </a:p>
          <a:p>
            <a:pPr algn="ctr">
              <a:lnSpc>
                <a:spcPts val="3319"/>
              </a:lnSpc>
              <a:spcBef>
                <a:spcPct val="0"/>
              </a:spcBef>
            </a:pPr>
          </a:p>
          <a:p>
            <a:pPr algn="ctr">
              <a:lnSpc>
                <a:spcPts val="3319"/>
              </a:lnSpc>
              <a:spcBef>
                <a:spcPct val="0"/>
              </a:spcBef>
            </a:pPr>
            <a:r>
              <a:rPr lang="en-US" sz="2371">
                <a:solidFill>
                  <a:srgbClr val="F3F6FA"/>
                </a:solidFill>
                <a:latin typeface="Helios Extended Bold"/>
                <a:ea typeface="Helios Extended Bold"/>
                <a:cs typeface="Helios Extended Bold"/>
                <a:sym typeface="Helios Extended Bold"/>
              </a:rPr>
              <a:t>The PlayStation 5's DualSense controller utilizes SPI to relay data from the controller to the console, enabling responsive haptic feedback and adaptive trigger functionalities.</a:t>
            </a:r>
          </a:p>
        </p:txBody>
      </p:sp>
      <p:sp>
        <p:nvSpPr>
          <p:cNvPr name="TextBox 7" id="7"/>
          <p:cNvSpPr txBox="true"/>
          <p:nvPr/>
        </p:nvSpPr>
        <p:spPr>
          <a:xfrm rot="0">
            <a:off x="5608007" y="1474295"/>
            <a:ext cx="10401756" cy="2243820"/>
          </a:xfrm>
          <a:prstGeom prst="rect">
            <a:avLst/>
          </a:prstGeom>
        </p:spPr>
        <p:txBody>
          <a:bodyPr anchor="t" rtlCol="false" tIns="0" lIns="0" bIns="0" rIns="0">
            <a:spAutoFit/>
          </a:bodyPr>
          <a:lstStyle/>
          <a:p>
            <a:pPr algn="ctr">
              <a:lnSpc>
                <a:spcPts val="4480"/>
              </a:lnSpc>
              <a:spcBef>
                <a:spcPct val="0"/>
              </a:spcBef>
            </a:pPr>
            <a:r>
              <a:rPr lang="en-US" sz="3200">
                <a:solidFill>
                  <a:srgbClr val="F3F6FA"/>
                </a:solidFill>
                <a:latin typeface="Helios Extended Bold"/>
                <a:ea typeface="Helios Extended Bold"/>
                <a:cs typeface="Helios Extended Bold"/>
                <a:sym typeface="Helios Extended Bold"/>
              </a:rPr>
              <a:t>Smartphones </a:t>
            </a:r>
          </a:p>
          <a:p>
            <a:pPr algn="ctr">
              <a:lnSpc>
                <a:spcPts val="3319"/>
              </a:lnSpc>
              <a:spcBef>
                <a:spcPct val="0"/>
              </a:spcBef>
            </a:pPr>
          </a:p>
          <a:p>
            <a:pPr algn="ctr">
              <a:lnSpc>
                <a:spcPts val="3319"/>
              </a:lnSpc>
              <a:spcBef>
                <a:spcPct val="0"/>
              </a:spcBef>
            </a:pPr>
            <a:r>
              <a:rPr lang="en-US" sz="2371">
                <a:solidFill>
                  <a:srgbClr val="F3F6FA"/>
                </a:solidFill>
                <a:latin typeface="Helios Extended Bold"/>
                <a:ea typeface="Helios Extended Bold"/>
                <a:cs typeface="Helios Extended Bold"/>
                <a:sym typeface="Helios Extended Bold"/>
              </a:rPr>
              <a:t>SPI is commonly used to connect the main processor with various peripherals such as touchscreens, fingerprint sensors, and memory modules.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7EF"/>
        </a:solidFill>
      </p:bgPr>
    </p:bg>
    <p:spTree>
      <p:nvGrpSpPr>
        <p:cNvPr id="1" name=""/>
        <p:cNvGrpSpPr/>
        <p:nvPr/>
      </p:nvGrpSpPr>
      <p:grpSpPr>
        <a:xfrm>
          <a:off x="0" y="0"/>
          <a:ext cx="0" cy="0"/>
          <a:chOff x="0" y="0"/>
          <a:chExt cx="0" cy="0"/>
        </a:xfrm>
      </p:grpSpPr>
      <p:sp>
        <p:nvSpPr>
          <p:cNvPr name="Freeform 2" id="2"/>
          <p:cNvSpPr/>
          <p:nvPr/>
        </p:nvSpPr>
        <p:spPr>
          <a:xfrm flipH="false" flipV="false" rot="0">
            <a:off x="6757149" y="774249"/>
            <a:ext cx="11352415" cy="10098919"/>
          </a:xfrm>
          <a:custGeom>
            <a:avLst/>
            <a:gdLst/>
            <a:ahLst/>
            <a:cxnLst/>
            <a:rect r="r" b="b" t="t" l="l"/>
            <a:pathLst>
              <a:path h="10098919" w="11352415">
                <a:moveTo>
                  <a:pt x="0" y="0"/>
                </a:moveTo>
                <a:lnTo>
                  <a:pt x="11352415" y="0"/>
                </a:lnTo>
                <a:lnTo>
                  <a:pt x="11352415" y="10098919"/>
                </a:lnTo>
                <a:lnTo>
                  <a:pt x="0" y="10098919"/>
                </a:lnTo>
                <a:lnTo>
                  <a:pt x="0" y="0"/>
                </a:lnTo>
                <a:close/>
              </a:path>
            </a:pathLst>
          </a:custGeom>
          <a:blipFill>
            <a:blip r:embed="rId2"/>
            <a:stretch>
              <a:fillRect l="0" t="0" r="0" b="0"/>
            </a:stretch>
          </a:blipFill>
        </p:spPr>
      </p:sp>
      <p:sp>
        <p:nvSpPr>
          <p:cNvPr name="Freeform 3" id="3"/>
          <p:cNvSpPr/>
          <p:nvPr/>
        </p:nvSpPr>
        <p:spPr>
          <a:xfrm flipH="false" flipV="false" rot="0">
            <a:off x="-682544" y="632864"/>
            <a:ext cx="7315200" cy="2185416"/>
          </a:xfrm>
          <a:custGeom>
            <a:avLst/>
            <a:gdLst/>
            <a:ahLst/>
            <a:cxnLst/>
            <a:rect r="r" b="b" t="t" l="l"/>
            <a:pathLst>
              <a:path h="2185416" w="7315200">
                <a:moveTo>
                  <a:pt x="0" y="0"/>
                </a:moveTo>
                <a:lnTo>
                  <a:pt x="7315200" y="0"/>
                </a:lnTo>
                <a:lnTo>
                  <a:pt x="7315200" y="2185416"/>
                </a:lnTo>
                <a:lnTo>
                  <a:pt x="0" y="2185416"/>
                </a:lnTo>
                <a:lnTo>
                  <a:pt x="0" y="0"/>
                </a:lnTo>
                <a:close/>
              </a:path>
            </a:pathLst>
          </a:custGeom>
          <a:blipFill>
            <a:blip r:embed="rId3">
              <a:alphaModFix amt="64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085519"/>
            <a:ext cx="5020283" cy="8039762"/>
          </a:xfrm>
          <a:prstGeom prst="rect">
            <a:avLst/>
          </a:prstGeom>
        </p:spPr>
        <p:txBody>
          <a:bodyPr anchor="t" rtlCol="false" tIns="0" lIns="0" bIns="0" rIns="0">
            <a:spAutoFit/>
          </a:bodyPr>
          <a:lstStyle/>
          <a:p>
            <a:pPr algn="ctr">
              <a:lnSpc>
                <a:spcPts val="4480"/>
              </a:lnSpc>
              <a:spcBef>
                <a:spcPct val="0"/>
              </a:spcBef>
            </a:pPr>
            <a:r>
              <a:rPr lang="en-US" sz="3200">
                <a:solidFill>
                  <a:srgbClr val="46668B"/>
                </a:solidFill>
                <a:latin typeface="Helios Extended Bold"/>
                <a:ea typeface="Helios Extended Bold"/>
                <a:cs typeface="Helios Extended Bold"/>
                <a:sym typeface="Helios Extended Bold"/>
              </a:rPr>
              <a:t>Smart home Devices</a:t>
            </a:r>
          </a:p>
          <a:p>
            <a:pPr algn="ctr">
              <a:lnSpc>
                <a:spcPts val="3847"/>
              </a:lnSpc>
              <a:spcBef>
                <a:spcPct val="0"/>
              </a:spcBef>
            </a:pPr>
          </a:p>
          <a:p>
            <a:pPr algn="ctr">
              <a:lnSpc>
                <a:spcPts val="3847"/>
              </a:lnSpc>
              <a:spcBef>
                <a:spcPct val="0"/>
              </a:spcBef>
            </a:pPr>
          </a:p>
          <a:p>
            <a:pPr algn="ctr">
              <a:lnSpc>
                <a:spcPts val="3847"/>
              </a:lnSpc>
              <a:spcBef>
                <a:spcPct val="0"/>
              </a:spcBef>
            </a:pPr>
            <a:r>
              <a:rPr lang="en-US" sz="2747">
                <a:solidFill>
                  <a:srgbClr val="46668B"/>
                </a:solidFill>
                <a:latin typeface="Helios Extended Bold"/>
                <a:ea typeface="Helios Extended Bold"/>
                <a:cs typeface="Helios Extended Bold"/>
                <a:sym typeface="Helios Extended Bold"/>
              </a:rPr>
              <a:t>Smart home devices also benefit from SPI's robust communication capabilities. Smart thermostats, security cameras, and home automation hubs often use SPI to facilitate communication between the central processor and various peripheral components.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E6E6E6">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1899348" y="3676408"/>
            <a:ext cx="8565323" cy="7783737"/>
          </a:xfrm>
          <a:custGeom>
            <a:avLst/>
            <a:gdLst/>
            <a:ahLst/>
            <a:cxnLst/>
            <a:rect r="r" b="b" t="t" l="l"/>
            <a:pathLst>
              <a:path h="7783737" w="8565323">
                <a:moveTo>
                  <a:pt x="0" y="0"/>
                </a:moveTo>
                <a:lnTo>
                  <a:pt x="8565322" y="0"/>
                </a:lnTo>
                <a:lnTo>
                  <a:pt x="8565322" y="7783737"/>
                </a:lnTo>
                <a:lnTo>
                  <a:pt x="0" y="7783737"/>
                </a:lnTo>
                <a:lnTo>
                  <a:pt x="0" y="0"/>
                </a:lnTo>
                <a:close/>
              </a:path>
            </a:pathLst>
          </a:custGeom>
          <a:blipFill>
            <a:blip r:embed="rId2"/>
            <a:stretch>
              <a:fillRect l="0" t="0" r="0" b="0"/>
            </a:stretch>
          </a:blipFill>
        </p:spPr>
      </p:sp>
      <p:grpSp>
        <p:nvGrpSpPr>
          <p:cNvPr name="Group 3" id="3"/>
          <p:cNvGrpSpPr/>
          <p:nvPr/>
        </p:nvGrpSpPr>
        <p:grpSpPr>
          <a:xfrm rot="0">
            <a:off x="12770032" y="3285615"/>
            <a:ext cx="7066457" cy="8222786"/>
            <a:chOff x="0" y="0"/>
            <a:chExt cx="698500" cy="812800"/>
          </a:xfrm>
        </p:grpSpPr>
        <p:sp>
          <p:nvSpPr>
            <p:cNvPr name="Freeform 4" id="4"/>
            <p:cNvSpPr/>
            <p:nvPr/>
          </p:nvSpPr>
          <p:spPr>
            <a:xfrm flipH="false" flipV="false" rot="0">
              <a:off x="0" y="7593"/>
              <a:ext cx="698500" cy="797613"/>
            </a:xfrm>
            <a:custGeom>
              <a:avLst/>
              <a:gdLst/>
              <a:ahLst/>
              <a:cxnLst/>
              <a:rect r="r" b="b" t="t" l="l"/>
              <a:pathLst>
                <a:path h="797613" w="698500">
                  <a:moveTo>
                    <a:pt x="383430" y="12293"/>
                  </a:moveTo>
                  <a:lnTo>
                    <a:pt x="664320" y="175721"/>
                  </a:lnTo>
                  <a:cubicBezTo>
                    <a:pt x="685482" y="188033"/>
                    <a:pt x="698500" y="210668"/>
                    <a:pt x="698500" y="235151"/>
                  </a:cubicBezTo>
                  <a:lnTo>
                    <a:pt x="698500" y="562463"/>
                  </a:lnTo>
                  <a:cubicBezTo>
                    <a:pt x="698500" y="586946"/>
                    <a:pt x="685482" y="609581"/>
                    <a:pt x="664320" y="621893"/>
                  </a:cubicBezTo>
                  <a:lnTo>
                    <a:pt x="383430" y="785321"/>
                  </a:lnTo>
                  <a:cubicBezTo>
                    <a:pt x="362301" y="797614"/>
                    <a:pt x="336199" y="797614"/>
                    <a:pt x="315070" y="785321"/>
                  </a:cubicBezTo>
                  <a:lnTo>
                    <a:pt x="34180" y="621893"/>
                  </a:lnTo>
                  <a:cubicBezTo>
                    <a:pt x="13018" y="609581"/>
                    <a:pt x="0" y="586946"/>
                    <a:pt x="0" y="562463"/>
                  </a:cubicBezTo>
                  <a:lnTo>
                    <a:pt x="0" y="235151"/>
                  </a:lnTo>
                  <a:cubicBezTo>
                    <a:pt x="0" y="210668"/>
                    <a:pt x="13018" y="188033"/>
                    <a:pt x="34180" y="175721"/>
                  </a:cubicBezTo>
                  <a:lnTo>
                    <a:pt x="315070" y="12293"/>
                  </a:lnTo>
                  <a:cubicBezTo>
                    <a:pt x="336199" y="0"/>
                    <a:pt x="362301" y="0"/>
                    <a:pt x="383430" y="12293"/>
                  </a:cubicBezTo>
                  <a:close/>
                </a:path>
              </a:pathLst>
            </a:custGeom>
            <a:solidFill>
              <a:srgbClr val="929749"/>
            </a:solidFill>
            <a:ln w="12700">
              <a:solidFill>
                <a:srgbClr val="000000"/>
              </a:solidFill>
            </a:ln>
          </p:spPr>
        </p:sp>
      </p:grpSp>
      <p:grpSp>
        <p:nvGrpSpPr>
          <p:cNvPr name="Group 5" id="5"/>
          <p:cNvGrpSpPr/>
          <p:nvPr/>
        </p:nvGrpSpPr>
        <p:grpSpPr>
          <a:xfrm rot="-3551053">
            <a:off x="13499385" y="4144996"/>
            <a:ext cx="5580062" cy="6493163"/>
            <a:chOff x="0" y="0"/>
            <a:chExt cx="698500" cy="812800"/>
          </a:xfrm>
        </p:grpSpPr>
        <p:sp>
          <p:nvSpPr>
            <p:cNvPr name="Freeform 6" id="6"/>
            <p:cNvSpPr/>
            <p:nvPr/>
          </p:nvSpPr>
          <p:spPr>
            <a:xfrm flipH="false" flipV="false" rot="963538">
              <a:off x="-37306" y="20528"/>
              <a:ext cx="773111" cy="771745"/>
            </a:xfrm>
            <a:custGeom>
              <a:avLst/>
              <a:gdLst/>
              <a:ahLst/>
              <a:cxnLst/>
              <a:rect r="r" b="b" t="t" l="l"/>
              <a:pathLst>
                <a:path h="771745" w="773111">
                  <a:moveTo>
                    <a:pt x="322697" y="7558"/>
                  </a:moveTo>
                  <a:lnTo>
                    <a:pt x="617405" y="81762"/>
                  </a:lnTo>
                  <a:cubicBezTo>
                    <a:pt x="647471" y="89332"/>
                    <a:pt x="671243" y="112319"/>
                    <a:pt x="679820" y="142113"/>
                  </a:cubicBezTo>
                  <a:lnTo>
                    <a:pt x="764535" y="436408"/>
                  </a:lnTo>
                  <a:cubicBezTo>
                    <a:pt x="773112" y="466202"/>
                    <a:pt x="765199" y="498309"/>
                    <a:pt x="743759" y="520705"/>
                  </a:cubicBezTo>
                  <a:lnTo>
                    <a:pt x="533606" y="740239"/>
                  </a:lnTo>
                  <a:cubicBezTo>
                    <a:pt x="512200" y="762600"/>
                    <a:pt x="480434" y="771744"/>
                    <a:pt x="450415" y="764186"/>
                  </a:cubicBezTo>
                  <a:lnTo>
                    <a:pt x="155707" y="689982"/>
                  </a:lnTo>
                  <a:cubicBezTo>
                    <a:pt x="125641" y="682412"/>
                    <a:pt x="101869" y="659425"/>
                    <a:pt x="93292" y="629631"/>
                  </a:cubicBezTo>
                  <a:lnTo>
                    <a:pt x="8577" y="335337"/>
                  </a:lnTo>
                  <a:cubicBezTo>
                    <a:pt x="0" y="305542"/>
                    <a:pt x="7913" y="273435"/>
                    <a:pt x="29353" y="251039"/>
                  </a:cubicBezTo>
                  <a:lnTo>
                    <a:pt x="239506" y="31505"/>
                  </a:lnTo>
                  <a:cubicBezTo>
                    <a:pt x="260912" y="9144"/>
                    <a:pt x="292678" y="0"/>
                    <a:pt x="322697" y="7558"/>
                  </a:cubicBezTo>
                  <a:close/>
                </a:path>
              </a:pathLst>
            </a:custGeom>
            <a:blipFill>
              <a:blip r:embed="rId3">
                <a:alphaModFix amt="88000"/>
              </a:blip>
              <a:stretch>
                <a:fillRect l="-21905" t="-14403" r="-98449" b="-9695"/>
              </a:stretch>
            </a:blipFill>
          </p:spPr>
        </p:sp>
      </p:grpSp>
      <p:sp>
        <p:nvSpPr>
          <p:cNvPr name="Freeform 7" id="7"/>
          <p:cNvSpPr/>
          <p:nvPr/>
        </p:nvSpPr>
        <p:spPr>
          <a:xfrm flipH="false" flipV="false" rot="-5400000">
            <a:off x="10514915" y="-7182"/>
            <a:ext cx="5269227" cy="4788410"/>
          </a:xfrm>
          <a:custGeom>
            <a:avLst/>
            <a:gdLst/>
            <a:ahLst/>
            <a:cxnLst/>
            <a:rect r="r" b="b" t="t" l="l"/>
            <a:pathLst>
              <a:path h="4788410" w="5269227">
                <a:moveTo>
                  <a:pt x="0" y="0"/>
                </a:moveTo>
                <a:lnTo>
                  <a:pt x="5269227" y="0"/>
                </a:lnTo>
                <a:lnTo>
                  <a:pt x="5269227" y="4788410"/>
                </a:lnTo>
                <a:lnTo>
                  <a:pt x="0" y="4788410"/>
                </a:lnTo>
                <a:lnTo>
                  <a:pt x="0" y="0"/>
                </a:lnTo>
                <a:close/>
              </a:path>
            </a:pathLst>
          </a:custGeom>
          <a:blipFill>
            <a:blip r:embed="rId2">
              <a:alphaModFix amt="42000"/>
            </a:blip>
            <a:stretch>
              <a:fillRect l="0" t="0" r="0" b="0"/>
            </a:stretch>
          </a:blipFill>
        </p:spPr>
      </p:sp>
      <p:grpSp>
        <p:nvGrpSpPr>
          <p:cNvPr name="Group 8" id="8"/>
          <p:cNvGrpSpPr/>
          <p:nvPr/>
        </p:nvGrpSpPr>
        <p:grpSpPr>
          <a:xfrm rot="0">
            <a:off x="11256215" y="177088"/>
            <a:ext cx="4042174" cy="4703620"/>
            <a:chOff x="0" y="0"/>
            <a:chExt cx="698500" cy="812800"/>
          </a:xfrm>
        </p:grpSpPr>
        <p:sp>
          <p:nvSpPr>
            <p:cNvPr name="Freeform 9" id="9"/>
            <p:cNvSpPr/>
            <p:nvPr/>
          </p:nvSpPr>
          <p:spPr>
            <a:xfrm flipH="false" flipV="false" rot="0">
              <a:off x="0" y="6005"/>
              <a:ext cx="698500" cy="800790"/>
            </a:xfrm>
            <a:custGeom>
              <a:avLst/>
              <a:gdLst/>
              <a:ahLst/>
              <a:cxnLst/>
              <a:rect r="r" b="b" t="t" l="l"/>
              <a:pathLst>
                <a:path h="800790" w="698500">
                  <a:moveTo>
                    <a:pt x="376281" y="9722"/>
                  </a:moveTo>
                  <a:lnTo>
                    <a:pt x="671469" y="181468"/>
                  </a:lnTo>
                  <a:cubicBezTo>
                    <a:pt x="688205" y="191205"/>
                    <a:pt x="698500" y="209106"/>
                    <a:pt x="698500" y="228468"/>
                  </a:cubicBezTo>
                  <a:lnTo>
                    <a:pt x="698500" y="572322"/>
                  </a:lnTo>
                  <a:cubicBezTo>
                    <a:pt x="698500" y="591684"/>
                    <a:pt x="688205" y="609585"/>
                    <a:pt x="671469" y="619322"/>
                  </a:cubicBezTo>
                  <a:lnTo>
                    <a:pt x="376281" y="791068"/>
                  </a:lnTo>
                  <a:cubicBezTo>
                    <a:pt x="359571" y="800790"/>
                    <a:pt x="338929" y="800790"/>
                    <a:pt x="322219" y="791068"/>
                  </a:cubicBezTo>
                  <a:lnTo>
                    <a:pt x="27031" y="619322"/>
                  </a:lnTo>
                  <a:cubicBezTo>
                    <a:pt x="10295" y="609585"/>
                    <a:pt x="0" y="591684"/>
                    <a:pt x="0" y="572322"/>
                  </a:cubicBezTo>
                  <a:lnTo>
                    <a:pt x="0" y="228468"/>
                  </a:lnTo>
                  <a:cubicBezTo>
                    <a:pt x="0" y="209106"/>
                    <a:pt x="10295" y="191205"/>
                    <a:pt x="27031" y="181468"/>
                  </a:cubicBezTo>
                  <a:lnTo>
                    <a:pt x="322219" y="9722"/>
                  </a:lnTo>
                  <a:cubicBezTo>
                    <a:pt x="338929" y="0"/>
                    <a:pt x="359571" y="0"/>
                    <a:pt x="376281" y="9722"/>
                  </a:cubicBezTo>
                  <a:close/>
                </a:path>
              </a:pathLst>
            </a:custGeom>
            <a:solidFill>
              <a:srgbClr val="7C6F66"/>
            </a:solidFill>
            <a:ln w="12700">
              <a:solidFill>
                <a:srgbClr val="000000"/>
              </a:solidFill>
            </a:ln>
          </p:spPr>
        </p:sp>
      </p:grpSp>
      <p:grpSp>
        <p:nvGrpSpPr>
          <p:cNvPr name="Group 10" id="10"/>
          <p:cNvGrpSpPr/>
          <p:nvPr/>
        </p:nvGrpSpPr>
        <p:grpSpPr>
          <a:xfrm rot="0">
            <a:off x="11583830" y="547735"/>
            <a:ext cx="3405123" cy="3962325"/>
            <a:chOff x="0" y="0"/>
            <a:chExt cx="698500" cy="812800"/>
          </a:xfrm>
        </p:grpSpPr>
        <p:sp>
          <p:nvSpPr>
            <p:cNvPr name="Freeform 11" id="11"/>
            <p:cNvSpPr/>
            <p:nvPr/>
          </p:nvSpPr>
          <p:spPr>
            <a:xfrm flipH="false" flipV="false" rot="0">
              <a:off x="0" y="4127"/>
              <a:ext cx="698500" cy="804546"/>
            </a:xfrm>
            <a:custGeom>
              <a:avLst/>
              <a:gdLst/>
              <a:ahLst/>
              <a:cxnLst/>
              <a:rect r="r" b="b" t="t" l="l"/>
              <a:pathLst>
                <a:path h="804546" w="698500">
                  <a:moveTo>
                    <a:pt x="367827" y="6682"/>
                  </a:moveTo>
                  <a:lnTo>
                    <a:pt x="679923" y="188264"/>
                  </a:lnTo>
                  <a:cubicBezTo>
                    <a:pt x="691424" y="194956"/>
                    <a:pt x="698500" y="207259"/>
                    <a:pt x="698500" y="220566"/>
                  </a:cubicBezTo>
                  <a:lnTo>
                    <a:pt x="698500" y="583980"/>
                  </a:lnTo>
                  <a:cubicBezTo>
                    <a:pt x="698500" y="597287"/>
                    <a:pt x="691424" y="609590"/>
                    <a:pt x="679923" y="616282"/>
                  </a:cubicBezTo>
                  <a:lnTo>
                    <a:pt x="367827" y="797864"/>
                  </a:lnTo>
                  <a:cubicBezTo>
                    <a:pt x="356344" y="804546"/>
                    <a:pt x="342156" y="804546"/>
                    <a:pt x="330673" y="797864"/>
                  </a:cubicBezTo>
                  <a:lnTo>
                    <a:pt x="18577" y="616282"/>
                  </a:lnTo>
                  <a:cubicBezTo>
                    <a:pt x="7076" y="609590"/>
                    <a:pt x="0" y="597287"/>
                    <a:pt x="0" y="583980"/>
                  </a:cubicBezTo>
                  <a:lnTo>
                    <a:pt x="0" y="220566"/>
                  </a:lnTo>
                  <a:cubicBezTo>
                    <a:pt x="0" y="207259"/>
                    <a:pt x="7076" y="194956"/>
                    <a:pt x="18577" y="188264"/>
                  </a:cubicBezTo>
                  <a:lnTo>
                    <a:pt x="330673" y="6682"/>
                  </a:lnTo>
                  <a:cubicBezTo>
                    <a:pt x="342156" y="0"/>
                    <a:pt x="356344" y="0"/>
                    <a:pt x="367827" y="6682"/>
                  </a:cubicBezTo>
                  <a:close/>
                </a:path>
              </a:pathLst>
            </a:custGeom>
            <a:blipFill>
              <a:blip r:embed="rId4"/>
              <a:stretch>
                <a:fillRect l="-51928" t="0" r="-51928" b="0"/>
              </a:stretch>
            </a:blipFill>
          </p:spPr>
        </p:sp>
      </p:grpSp>
      <p:pic>
        <p:nvPicPr>
          <p:cNvPr name="Picture 12" id="12"/>
          <p:cNvPicPr>
            <a:picLocks noChangeAspect="true"/>
          </p:cNvPicPr>
          <p:nvPr/>
        </p:nvPicPr>
        <p:blipFill>
          <a:blip r:embed="rId5"/>
          <a:stretch>
            <a:fillRect/>
          </a:stretch>
        </p:blipFill>
        <p:spPr>
          <a:xfrm rot="0">
            <a:off x="658429" y="7398625"/>
            <a:ext cx="4443258" cy="2591901"/>
          </a:xfrm>
          <a:prstGeom prst="rect">
            <a:avLst/>
          </a:prstGeom>
        </p:spPr>
      </p:pic>
      <p:grpSp>
        <p:nvGrpSpPr>
          <p:cNvPr name="Group 13" id="13"/>
          <p:cNvGrpSpPr/>
          <p:nvPr/>
        </p:nvGrpSpPr>
        <p:grpSpPr>
          <a:xfrm rot="0">
            <a:off x="5299565" y="8679254"/>
            <a:ext cx="279998" cy="279998"/>
            <a:chOff x="0" y="0"/>
            <a:chExt cx="78544" cy="78544"/>
          </a:xfrm>
        </p:grpSpPr>
        <p:sp>
          <p:nvSpPr>
            <p:cNvPr name="Freeform 14" id="14"/>
            <p:cNvSpPr/>
            <p:nvPr/>
          </p:nvSpPr>
          <p:spPr>
            <a:xfrm flipH="false" flipV="false" rot="0">
              <a:off x="0" y="0"/>
              <a:ext cx="78544" cy="78544"/>
            </a:xfrm>
            <a:custGeom>
              <a:avLst/>
              <a:gdLst/>
              <a:ahLst/>
              <a:cxnLst/>
              <a:rect r="r" b="b" t="t" l="l"/>
              <a:pathLst>
                <a:path h="78544" w="78544">
                  <a:moveTo>
                    <a:pt x="0" y="0"/>
                  </a:moveTo>
                  <a:lnTo>
                    <a:pt x="78544" y="0"/>
                  </a:lnTo>
                  <a:lnTo>
                    <a:pt x="78544" y="78544"/>
                  </a:lnTo>
                  <a:lnTo>
                    <a:pt x="0" y="78544"/>
                  </a:lnTo>
                  <a:close/>
                </a:path>
              </a:pathLst>
            </a:custGeom>
            <a:solidFill>
              <a:srgbClr val="929749"/>
            </a:solidFill>
          </p:spPr>
        </p:sp>
        <p:sp>
          <p:nvSpPr>
            <p:cNvPr name="TextBox 15" id="15"/>
            <p:cNvSpPr txBox="true"/>
            <p:nvPr/>
          </p:nvSpPr>
          <p:spPr>
            <a:xfrm>
              <a:off x="0" y="-38100"/>
              <a:ext cx="78544" cy="11664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299565" y="9230032"/>
            <a:ext cx="279998" cy="279998"/>
            <a:chOff x="0" y="0"/>
            <a:chExt cx="78544" cy="78544"/>
          </a:xfrm>
        </p:grpSpPr>
        <p:sp>
          <p:nvSpPr>
            <p:cNvPr name="Freeform 17" id="17"/>
            <p:cNvSpPr/>
            <p:nvPr/>
          </p:nvSpPr>
          <p:spPr>
            <a:xfrm flipH="false" flipV="false" rot="0">
              <a:off x="0" y="0"/>
              <a:ext cx="78544" cy="78544"/>
            </a:xfrm>
            <a:custGeom>
              <a:avLst/>
              <a:gdLst/>
              <a:ahLst/>
              <a:cxnLst/>
              <a:rect r="r" b="b" t="t" l="l"/>
              <a:pathLst>
                <a:path h="78544" w="78544">
                  <a:moveTo>
                    <a:pt x="0" y="0"/>
                  </a:moveTo>
                  <a:lnTo>
                    <a:pt x="78544" y="0"/>
                  </a:lnTo>
                  <a:lnTo>
                    <a:pt x="78544" y="78544"/>
                  </a:lnTo>
                  <a:lnTo>
                    <a:pt x="0" y="78544"/>
                  </a:lnTo>
                  <a:close/>
                </a:path>
              </a:pathLst>
            </a:custGeom>
            <a:solidFill>
              <a:srgbClr val="AFC1D0"/>
            </a:solidFill>
          </p:spPr>
        </p:sp>
        <p:sp>
          <p:nvSpPr>
            <p:cNvPr name="TextBox 18" id="18"/>
            <p:cNvSpPr txBox="true"/>
            <p:nvPr/>
          </p:nvSpPr>
          <p:spPr>
            <a:xfrm>
              <a:off x="0" y="-38100"/>
              <a:ext cx="78544" cy="11664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6266913" y="-702250"/>
            <a:ext cx="4042174" cy="4703620"/>
            <a:chOff x="0" y="0"/>
            <a:chExt cx="698500" cy="812800"/>
          </a:xfrm>
        </p:grpSpPr>
        <p:sp>
          <p:nvSpPr>
            <p:cNvPr name="Freeform 20" id="20"/>
            <p:cNvSpPr/>
            <p:nvPr/>
          </p:nvSpPr>
          <p:spPr>
            <a:xfrm flipH="false" flipV="false" rot="0">
              <a:off x="0" y="6005"/>
              <a:ext cx="698500" cy="800790"/>
            </a:xfrm>
            <a:custGeom>
              <a:avLst/>
              <a:gdLst/>
              <a:ahLst/>
              <a:cxnLst/>
              <a:rect r="r" b="b" t="t" l="l"/>
              <a:pathLst>
                <a:path h="800790" w="698500">
                  <a:moveTo>
                    <a:pt x="376281" y="9722"/>
                  </a:moveTo>
                  <a:lnTo>
                    <a:pt x="671469" y="181468"/>
                  </a:lnTo>
                  <a:cubicBezTo>
                    <a:pt x="688205" y="191205"/>
                    <a:pt x="698500" y="209106"/>
                    <a:pt x="698500" y="228468"/>
                  </a:cubicBezTo>
                  <a:lnTo>
                    <a:pt x="698500" y="572322"/>
                  </a:lnTo>
                  <a:cubicBezTo>
                    <a:pt x="698500" y="591684"/>
                    <a:pt x="688205" y="609585"/>
                    <a:pt x="671469" y="619322"/>
                  </a:cubicBezTo>
                  <a:lnTo>
                    <a:pt x="376281" y="791068"/>
                  </a:lnTo>
                  <a:cubicBezTo>
                    <a:pt x="359571" y="800790"/>
                    <a:pt x="338929" y="800790"/>
                    <a:pt x="322219" y="791068"/>
                  </a:cubicBezTo>
                  <a:lnTo>
                    <a:pt x="27031" y="619322"/>
                  </a:lnTo>
                  <a:cubicBezTo>
                    <a:pt x="10295" y="609585"/>
                    <a:pt x="0" y="591684"/>
                    <a:pt x="0" y="572322"/>
                  </a:cubicBezTo>
                  <a:lnTo>
                    <a:pt x="0" y="228468"/>
                  </a:lnTo>
                  <a:cubicBezTo>
                    <a:pt x="0" y="209106"/>
                    <a:pt x="10295" y="191205"/>
                    <a:pt x="27031" y="181468"/>
                  </a:cubicBezTo>
                  <a:lnTo>
                    <a:pt x="322219" y="9722"/>
                  </a:lnTo>
                  <a:cubicBezTo>
                    <a:pt x="338929" y="0"/>
                    <a:pt x="359571" y="0"/>
                    <a:pt x="376281" y="9722"/>
                  </a:cubicBezTo>
                  <a:close/>
                </a:path>
              </a:pathLst>
            </a:custGeom>
            <a:solidFill>
              <a:srgbClr val="737373"/>
            </a:solidFill>
            <a:ln w="12700">
              <a:solidFill>
                <a:srgbClr val="000000"/>
              </a:solidFill>
            </a:ln>
          </p:spPr>
        </p:sp>
      </p:grpSp>
      <p:grpSp>
        <p:nvGrpSpPr>
          <p:cNvPr name="Group 21" id="21"/>
          <p:cNvGrpSpPr/>
          <p:nvPr/>
        </p:nvGrpSpPr>
        <p:grpSpPr>
          <a:xfrm rot="0">
            <a:off x="15452841" y="-1815357"/>
            <a:ext cx="4383647" cy="5100971"/>
            <a:chOff x="0" y="0"/>
            <a:chExt cx="698500" cy="812800"/>
          </a:xfrm>
        </p:grpSpPr>
        <p:sp>
          <p:nvSpPr>
            <p:cNvPr name="Freeform 22" id="22"/>
            <p:cNvSpPr/>
            <p:nvPr/>
          </p:nvSpPr>
          <p:spPr>
            <a:xfrm flipH="false" flipV="false" rot="0">
              <a:off x="0" y="5537"/>
              <a:ext cx="698500" cy="801725"/>
            </a:xfrm>
            <a:custGeom>
              <a:avLst/>
              <a:gdLst/>
              <a:ahLst/>
              <a:cxnLst/>
              <a:rect r="r" b="b" t="t" l="l"/>
              <a:pathLst>
                <a:path h="801725" w="698500">
                  <a:moveTo>
                    <a:pt x="374175" y="8965"/>
                  </a:moveTo>
                  <a:lnTo>
                    <a:pt x="673575" y="183161"/>
                  </a:lnTo>
                  <a:cubicBezTo>
                    <a:pt x="689007" y="192140"/>
                    <a:pt x="698500" y="208646"/>
                    <a:pt x="698500" y="226500"/>
                  </a:cubicBezTo>
                  <a:lnTo>
                    <a:pt x="698500" y="575226"/>
                  </a:lnTo>
                  <a:cubicBezTo>
                    <a:pt x="698500" y="593080"/>
                    <a:pt x="689007" y="609586"/>
                    <a:pt x="673575" y="618565"/>
                  </a:cubicBezTo>
                  <a:lnTo>
                    <a:pt x="374175" y="792761"/>
                  </a:lnTo>
                  <a:cubicBezTo>
                    <a:pt x="358767" y="801726"/>
                    <a:pt x="339733" y="801726"/>
                    <a:pt x="324325" y="792761"/>
                  </a:cubicBezTo>
                  <a:lnTo>
                    <a:pt x="24925" y="618565"/>
                  </a:lnTo>
                  <a:cubicBezTo>
                    <a:pt x="9493" y="609586"/>
                    <a:pt x="0" y="593080"/>
                    <a:pt x="0" y="575226"/>
                  </a:cubicBezTo>
                  <a:lnTo>
                    <a:pt x="0" y="226500"/>
                  </a:lnTo>
                  <a:cubicBezTo>
                    <a:pt x="0" y="208646"/>
                    <a:pt x="9493" y="192140"/>
                    <a:pt x="24925" y="183161"/>
                  </a:cubicBezTo>
                  <a:lnTo>
                    <a:pt x="324325" y="8965"/>
                  </a:lnTo>
                  <a:cubicBezTo>
                    <a:pt x="339733" y="0"/>
                    <a:pt x="358767" y="0"/>
                    <a:pt x="374175" y="8965"/>
                  </a:cubicBezTo>
                  <a:close/>
                </a:path>
              </a:pathLst>
            </a:custGeom>
            <a:solidFill>
              <a:srgbClr val="AFC1D0"/>
            </a:solidFill>
            <a:ln w="12700">
              <a:solidFill>
                <a:srgbClr val="000000"/>
              </a:solidFill>
            </a:ln>
          </p:spPr>
        </p:sp>
      </p:grpSp>
      <p:sp>
        <p:nvSpPr>
          <p:cNvPr name="Freeform 23" id="23"/>
          <p:cNvSpPr/>
          <p:nvPr/>
        </p:nvSpPr>
        <p:spPr>
          <a:xfrm flipH="false" flipV="false" rot="0">
            <a:off x="2202333" y="1118211"/>
            <a:ext cx="1151719" cy="1120046"/>
          </a:xfrm>
          <a:custGeom>
            <a:avLst/>
            <a:gdLst/>
            <a:ahLst/>
            <a:cxnLst/>
            <a:rect r="r" b="b" t="t" l="l"/>
            <a:pathLst>
              <a:path h="1120046" w="1151719">
                <a:moveTo>
                  <a:pt x="0" y="0"/>
                </a:moveTo>
                <a:lnTo>
                  <a:pt x="1151719" y="0"/>
                </a:lnTo>
                <a:lnTo>
                  <a:pt x="1151719" y="1120047"/>
                </a:lnTo>
                <a:lnTo>
                  <a:pt x="0" y="11200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6014981" y="385259"/>
            <a:ext cx="1984740" cy="2025245"/>
          </a:xfrm>
          <a:custGeom>
            <a:avLst/>
            <a:gdLst/>
            <a:ahLst/>
            <a:cxnLst/>
            <a:rect r="r" b="b" t="t" l="l"/>
            <a:pathLst>
              <a:path h="2025245" w="1984740">
                <a:moveTo>
                  <a:pt x="0" y="0"/>
                </a:moveTo>
                <a:lnTo>
                  <a:pt x="1984740" y="0"/>
                </a:lnTo>
                <a:lnTo>
                  <a:pt x="1984740" y="2025244"/>
                </a:lnTo>
                <a:lnTo>
                  <a:pt x="0" y="20252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628116" y="3495445"/>
            <a:ext cx="10339210" cy="4682093"/>
          </a:xfrm>
          <a:prstGeom prst="rect">
            <a:avLst/>
          </a:prstGeom>
        </p:spPr>
        <p:txBody>
          <a:bodyPr anchor="t" rtlCol="false" tIns="0" lIns="0" bIns="0" rIns="0">
            <a:spAutoFit/>
          </a:bodyPr>
          <a:lstStyle/>
          <a:p>
            <a:pPr algn="l">
              <a:lnSpc>
                <a:spcPts val="4191"/>
              </a:lnSpc>
            </a:pPr>
            <a:r>
              <a:rPr lang="en-US" sz="2652" spc="-50">
                <a:solidFill>
                  <a:srgbClr val="000000"/>
                </a:solidFill>
                <a:latin typeface="Montserrat Classic"/>
                <a:ea typeface="Montserrat Classic"/>
                <a:cs typeface="Montserrat Classic"/>
                <a:sym typeface="Montserrat Classic"/>
              </a:rPr>
              <a:t>Vivado is a software program developed by Xilinx for designing and programming programmable logic circuits, such as FPGAs. It is used by engineers to create, simulate, verify, and implement complex digital designs on hardware.</a:t>
            </a:r>
          </a:p>
          <a:p>
            <a:pPr algn="l">
              <a:lnSpc>
                <a:spcPts val="4191"/>
              </a:lnSpc>
            </a:pPr>
          </a:p>
          <a:p>
            <a:pPr algn="l">
              <a:lnSpc>
                <a:spcPts val="4191"/>
              </a:lnSpc>
            </a:pPr>
            <a:r>
              <a:rPr lang="en-US" sz="2652" spc="-50">
                <a:solidFill>
                  <a:srgbClr val="000000"/>
                </a:solidFill>
                <a:latin typeface="Montserrat Classic"/>
                <a:ea typeface="Montserrat Classic"/>
                <a:cs typeface="Montserrat Classic"/>
                <a:sym typeface="Montserrat Classic"/>
              </a:rPr>
              <a:t>The main languages supported by Vivado are: VHDL, Verilog, SystemVerilog, C/C++.</a:t>
            </a:r>
          </a:p>
          <a:p>
            <a:pPr algn="l">
              <a:lnSpc>
                <a:spcPts val="4191"/>
              </a:lnSpc>
            </a:pPr>
          </a:p>
          <a:p>
            <a:pPr algn="l" marL="0" indent="0" lvl="0">
              <a:lnSpc>
                <a:spcPts val="4191"/>
              </a:lnSpc>
            </a:pPr>
          </a:p>
        </p:txBody>
      </p:sp>
      <p:sp>
        <p:nvSpPr>
          <p:cNvPr name="Freeform 26" id="26"/>
          <p:cNvSpPr/>
          <p:nvPr/>
        </p:nvSpPr>
        <p:spPr>
          <a:xfrm flipH="false" flipV="false" rot="0">
            <a:off x="10637173" y="6441461"/>
            <a:ext cx="1893314" cy="1893314"/>
          </a:xfrm>
          <a:custGeom>
            <a:avLst/>
            <a:gdLst/>
            <a:ahLst/>
            <a:cxnLst/>
            <a:rect r="r" b="b" t="t" l="l"/>
            <a:pathLst>
              <a:path h="1893314" w="1893314">
                <a:moveTo>
                  <a:pt x="0" y="0"/>
                </a:moveTo>
                <a:lnTo>
                  <a:pt x="1893314" y="0"/>
                </a:lnTo>
                <a:lnTo>
                  <a:pt x="1893314" y="1893314"/>
                </a:lnTo>
                <a:lnTo>
                  <a:pt x="0" y="18933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7" id="27"/>
          <p:cNvSpPr txBox="true"/>
          <p:nvPr/>
        </p:nvSpPr>
        <p:spPr>
          <a:xfrm rot="0">
            <a:off x="229595" y="339013"/>
            <a:ext cx="11044800" cy="2071491"/>
          </a:xfrm>
          <a:prstGeom prst="rect">
            <a:avLst/>
          </a:prstGeom>
        </p:spPr>
        <p:txBody>
          <a:bodyPr anchor="t" rtlCol="false" tIns="0" lIns="0" bIns="0" rIns="0">
            <a:spAutoFit/>
          </a:bodyPr>
          <a:lstStyle/>
          <a:p>
            <a:pPr algn="l" marL="0" indent="0" lvl="0">
              <a:lnSpc>
                <a:spcPts val="15848"/>
              </a:lnSpc>
            </a:pPr>
            <a:r>
              <a:rPr lang="en-US" sz="14674" spc="-366">
                <a:solidFill>
                  <a:srgbClr val="000000"/>
                </a:solidFill>
                <a:latin typeface="Barlow Bold"/>
                <a:ea typeface="Barlow Bold"/>
                <a:cs typeface="Barlow Bold"/>
                <a:sym typeface="Barlow Bold"/>
              </a:rPr>
              <a:t>About</a:t>
            </a:r>
          </a:p>
        </p:txBody>
      </p:sp>
      <p:sp>
        <p:nvSpPr>
          <p:cNvPr name="TextBox 28" id="28"/>
          <p:cNvSpPr txBox="true"/>
          <p:nvPr/>
        </p:nvSpPr>
        <p:spPr>
          <a:xfrm rot="0">
            <a:off x="5797721" y="8410975"/>
            <a:ext cx="8072511" cy="548278"/>
          </a:xfrm>
          <a:prstGeom prst="rect">
            <a:avLst/>
          </a:prstGeom>
        </p:spPr>
        <p:txBody>
          <a:bodyPr anchor="t" rtlCol="false" tIns="0" lIns="0" bIns="0" rIns="0">
            <a:spAutoFit/>
          </a:bodyPr>
          <a:lstStyle/>
          <a:p>
            <a:pPr algn="l" marL="0" indent="0" lvl="0">
              <a:lnSpc>
                <a:spcPts val="4530"/>
              </a:lnSpc>
            </a:pPr>
            <a:r>
              <a:rPr lang="en-US" sz="2867" spc="-54">
                <a:solidFill>
                  <a:srgbClr val="000000"/>
                </a:solidFill>
                <a:latin typeface="Clear Sans"/>
                <a:ea typeface="Clear Sans"/>
                <a:cs typeface="Clear Sans"/>
                <a:sym typeface="Clear Sans"/>
              </a:rPr>
              <a:t>Used for FPGA Design and Implementation</a:t>
            </a:r>
          </a:p>
        </p:txBody>
      </p:sp>
      <p:sp>
        <p:nvSpPr>
          <p:cNvPr name="TextBox 29" id="29"/>
          <p:cNvSpPr txBox="true"/>
          <p:nvPr/>
        </p:nvSpPr>
        <p:spPr>
          <a:xfrm rot="0">
            <a:off x="5763170" y="9038742"/>
            <a:ext cx="5330130" cy="548278"/>
          </a:xfrm>
          <a:prstGeom prst="rect">
            <a:avLst/>
          </a:prstGeom>
        </p:spPr>
        <p:txBody>
          <a:bodyPr anchor="t" rtlCol="false" tIns="0" lIns="0" bIns="0" rIns="0">
            <a:spAutoFit/>
          </a:bodyPr>
          <a:lstStyle/>
          <a:p>
            <a:pPr algn="l" marL="0" indent="0" lvl="0">
              <a:lnSpc>
                <a:spcPts val="4530"/>
              </a:lnSpc>
            </a:pPr>
            <a:r>
              <a:rPr lang="en-US" sz="2867" spc="-54">
                <a:solidFill>
                  <a:srgbClr val="000000"/>
                </a:solidFill>
                <a:latin typeface="Clear Sans"/>
                <a:ea typeface="Clear Sans"/>
                <a:cs typeface="Clear Sans"/>
                <a:sym typeface="Clear Sans"/>
              </a:rPr>
              <a:t>Used for Embeded Systems</a:t>
            </a:r>
          </a:p>
        </p:txBody>
      </p:sp>
      <p:sp>
        <p:nvSpPr>
          <p:cNvPr name="TextBox 30" id="30"/>
          <p:cNvSpPr txBox="true"/>
          <p:nvPr/>
        </p:nvSpPr>
        <p:spPr>
          <a:xfrm rot="0">
            <a:off x="5166959" y="1387257"/>
            <a:ext cx="6546624" cy="1227934"/>
          </a:xfrm>
          <a:prstGeom prst="rect">
            <a:avLst/>
          </a:prstGeom>
        </p:spPr>
        <p:txBody>
          <a:bodyPr anchor="t" rtlCol="false" tIns="0" lIns="0" bIns="0" rIns="0">
            <a:spAutoFit/>
          </a:bodyPr>
          <a:lstStyle/>
          <a:p>
            <a:pPr algn="l" marL="0" indent="0" lvl="0">
              <a:lnSpc>
                <a:spcPts val="9393"/>
              </a:lnSpc>
            </a:pPr>
            <a:r>
              <a:rPr lang="en-US" sz="8698" spc="-217" u="sng">
                <a:solidFill>
                  <a:srgbClr val="26262B"/>
                </a:solidFill>
                <a:latin typeface="Barlow Bold"/>
                <a:ea typeface="Barlow Bold"/>
                <a:cs typeface="Barlow Bold"/>
                <a:sym typeface="Barlow Bold"/>
              </a:rPr>
              <a:t>Vivado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FC1D0"/>
        </a:solidFill>
      </p:bgPr>
    </p:bg>
    <p:spTree>
      <p:nvGrpSpPr>
        <p:cNvPr id="1" name=""/>
        <p:cNvGrpSpPr/>
        <p:nvPr/>
      </p:nvGrpSpPr>
      <p:grpSpPr>
        <a:xfrm>
          <a:off x="0" y="0"/>
          <a:ext cx="0" cy="0"/>
          <a:chOff x="0" y="0"/>
          <a:chExt cx="0" cy="0"/>
        </a:xfrm>
      </p:grpSpPr>
      <p:grpSp>
        <p:nvGrpSpPr>
          <p:cNvPr name="Group 2" id="2"/>
          <p:cNvGrpSpPr/>
          <p:nvPr/>
        </p:nvGrpSpPr>
        <p:grpSpPr>
          <a:xfrm rot="0">
            <a:off x="5853170" y="4097900"/>
            <a:ext cx="6112056" cy="5326236"/>
            <a:chOff x="0" y="0"/>
            <a:chExt cx="8149408" cy="7101648"/>
          </a:xfrm>
        </p:grpSpPr>
        <p:grpSp>
          <p:nvGrpSpPr>
            <p:cNvPr name="Group 3" id="3"/>
            <p:cNvGrpSpPr/>
            <p:nvPr/>
          </p:nvGrpSpPr>
          <p:grpSpPr>
            <a:xfrm rot="0">
              <a:off x="1912686" y="1775412"/>
              <a:ext cx="6236722" cy="1775412"/>
              <a:chOff x="0" y="0"/>
              <a:chExt cx="2565722" cy="730386"/>
            </a:xfrm>
          </p:grpSpPr>
          <p:sp>
            <p:nvSpPr>
              <p:cNvPr name="Freeform 4" id="4"/>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3E434B"/>
              </a:solidFill>
            </p:spPr>
          </p:sp>
          <p:sp>
            <p:nvSpPr>
              <p:cNvPr name="TextBox 5" id="5"/>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6" id="6"/>
            <p:cNvGrpSpPr/>
            <p:nvPr/>
          </p:nvGrpSpPr>
          <p:grpSpPr>
            <a:xfrm rot="0">
              <a:off x="2256547" y="1870512"/>
              <a:ext cx="5549001" cy="1579638"/>
              <a:chOff x="0" y="0"/>
              <a:chExt cx="2565722" cy="730386"/>
            </a:xfrm>
          </p:grpSpPr>
          <p:sp>
            <p:nvSpPr>
              <p:cNvPr name="Freeform 7" id="7"/>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9EA1A5"/>
              </a:solidFill>
            </p:spPr>
          </p:sp>
          <p:sp>
            <p:nvSpPr>
              <p:cNvPr name="TextBox 8" id="8"/>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2688475" y="2268784"/>
              <a:ext cx="4685145" cy="778312"/>
            </a:xfrm>
            <a:prstGeom prst="rect">
              <a:avLst/>
            </a:prstGeom>
          </p:spPr>
          <p:txBody>
            <a:bodyPr anchor="t" rtlCol="false" tIns="0" lIns="0" bIns="0" rIns="0">
              <a:spAutoFit/>
            </a:bodyPr>
            <a:lstStyle/>
            <a:p>
              <a:pPr algn="ctr" marL="0" indent="0" lvl="0">
                <a:lnSpc>
                  <a:spcPts val="4909"/>
                </a:lnSpc>
                <a:spcBef>
                  <a:spcPct val="0"/>
                </a:spcBef>
              </a:pPr>
              <a:r>
                <a:rPr lang="en-US" sz="3557" spc="-227">
                  <a:solidFill>
                    <a:srgbClr val="051D40"/>
                  </a:solidFill>
                  <a:latin typeface="DM Sans Bold"/>
                  <a:ea typeface="DM Sans Bold"/>
                  <a:cs typeface="DM Sans Bold"/>
                  <a:sym typeface="DM Sans Bold"/>
                </a:rPr>
                <a:t>Implementation</a:t>
              </a:r>
            </a:p>
          </p:txBody>
        </p:sp>
        <p:grpSp>
          <p:nvGrpSpPr>
            <p:cNvPr name="Group 10" id="10"/>
            <p:cNvGrpSpPr/>
            <p:nvPr/>
          </p:nvGrpSpPr>
          <p:grpSpPr>
            <a:xfrm rot="-10800000">
              <a:off x="0" y="0"/>
              <a:ext cx="6236722" cy="1775412"/>
              <a:chOff x="0" y="0"/>
              <a:chExt cx="2565722" cy="730386"/>
            </a:xfrm>
          </p:grpSpPr>
          <p:sp>
            <p:nvSpPr>
              <p:cNvPr name="Freeform 11" id="11"/>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3E434B"/>
              </a:solidFill>
            </p:spPr>
          </p:sp>
          <p:sp>
            <p:nvSpPr>
              <p:cNvPr name="TextBox 12" id="12"/>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3" id="13"/>
            <p:cNvGrpSpPr/>
            <p:nvPr/>
          </p:nvGrpSpPr>
          <p:grpSpPr>
            <a:xfrm rot="-10800000">
              <a:off x="343860" y="97887"/>
              <a:ext cx="5549001" cy="1579638"/>
              <a:chOff x="0" y="0"/>
              <a:chExt cx="2565722" cy="730386"/>
            </a:xfrm>
          </p:grpSpPr>
          <p:sp>
            <p:nvSpPr>
              <p:cNvPr name="Freeform 14" id="14"/>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D4E0BD"/>
              </a:solidFill>
            </p:spPr>
          </p:sp>
          <p:sp>
            <p:nvSpPr>
              <p:cNvPr name="TextBox 15" id="15"/>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1229735" y="478397"/>
              <a:ext cx="3122625" cy="716528"/>
            </a:xfrm>
            <a:prstGeom prst="rect">
              <a:avLst/>
            </a:prstGeom>
          </p:spPr>
          <p:txBody>
            <a:bodyPr anchor="t" rtlCol="false" tIns="0" lIns="0" bIns="0" rIns="0">
              <a:spAutoFit/>
            </a:bodyPr>
            <a:lstStyle/>
            <a:p>
              <a:pPr algn="ctr" marL="0" indent="0" lvl="0">
                <a:lnSpc>
                  <a:spcPts val="4423"/>
                </a:lnSpc>
                <a:spcBef>
                  <a:spcPct val="0"/>
                </a:spcBef>
              </a:pPr>
              <a:r>
                <a:rPr lang="en-US" sz="3205">
                  <a:solidFill>
                    <a:srgbClr val="051D40"/>
                  </a:solidFill>
                  <a:latin typeface="DM Sans Bold"/>
                  <a:ea typeface="DM Sans Bold"/>
                  <a:cs typeface="DM Sans Bold"/>
                  <a:sym typeface="DM Sans Bold"/>
                </a:rPr>
                <a:t>Synthesis</a:t>
              </a:r>
            </a:p>
          </p:txBody>
        </p:sp>
        <p:grpSp>
          <p:nvGrpSpPr>
            <p:cNvPr name="Group 17" id="17"/>
            <p:cNvGrpSpPr/>
            <p:nvPr/>
          </p:nvGrpSpPr>
          <p:grpSpPr>
            <a:xfrm rot="-10800000">
              <a:off x="0" y="3550824"/>
              <a:ext cx="6236722" cy="1775412"/>
              <a:chOff x="0" y="0"/>
              <a:chExt cx="2565722" cy="730386"/>
            </a:xfrm>
          </p:grpSpPr>
          <p:sp>
            <p:nvSpPr>
              <p:cNvPr name="Freeform 18" id="18"/>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3E434B"/>
              </a:solidFill>
            </p:spPr>
          </p:sp>
          <p:sp>
            <p:nvSpPr>
              <p:cNvPr name="TextBox 19" id="19"/>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20" id="20"/>
            <p:cNvGrpSpPr/>
            <p:nvPr/>
          </p:nvGrpSpPr>
          <p:grpSpPr>
            <a:xfrm rot="-10800000">
              <a:off x="343860" y="3648711"/>
              <a:ext cx="5549001" cy="1579638"/>
              <a:chOff x="0" y="0"/>
              <a:chExt cx="2565722" cy="730386"/>
            </a:xfrm>
          </p:grpSpPr>
          <p:sp>
            <p:nvSpPr>
              <p:cNvPr name="Freeform 21" id="21"/>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7C6F66"/>
              </a:solidFill>
            </p:spPr>
          </p:sp>
          <p:sp>
            <p:nvSpPr>
              <p:cNvPr name="TextBox 22" id="22"/>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23" id="23"/>
            <p:cNvSpPr txBox="true"/>
            <p:nvPr/>
          </p:nvSpPr>
          <p:spPr>
            <a:xfrm rot="0">
              <a:off x="343860" y="4080187"/>
              <a:ext cx="5289437" cy="669694"/>
            </a:xfrm>
            <a:prstGeom prst="rect">
              <a:avLst/>
            </a:prstGeom>
          </p:spPr>
          <p:txBody>
            <a:bodyPr anchor="t" rtlCol="false" tIns="0" lIns="0" bIns="0" rIns="0">
              <a:spAutoFit/>
            </a:bodyPr>
            <a:lstStyle/>
            <a:p>
              <a:pPr algn="ctr" marL="0" indent="0" lvl="0">
                <a:lnSpc>
                  <a:spcPts val="4169"/>
                </a:lnSpc>
                <a:spcBef>
                  <a:spcPct val="0"/>
                </a:spcBef>
              </a:pPr>
              <a:r>
                <a:rPr lang="en-US" sz="3021" spc="-69">
                  <a:solidFill>
                    <a:srgbClr val="051D40"/>
                  </a:solidFill>
                  <a:latin typeface="DM Sans Bold"/>
                  <a:ea typeface="DM Sans Bold"/>
                  <a:cs typeface="DM Sans Bold"/>
                  <a:sym typeface="DM Sans Bold"/>
                </a:rPr>
                <a:t>Generate Bitstream</a:t>
              </a:r>
            </a:p>
          </p:txBody>
        </p:sp>
        <p:grpSp>
          <p:nvGrpSpPr>
            <p:cNvPr name="Group 24" id="24"/>
            <p:cNvGrpSpPr/>
            <p:nvPr/>
          </p:nvGrpSpPr>
          <p:grpSpPr>
            <a:xfrm rot="0">
              <a:off x="1912686" y="5326236"/>
              <a:ext cx="6236722" cy="1775412"/>
              <a:chOff x="0" y="0"/>
              <a:chExt cx="2565722" cy="730386"/>
            </a:xfrm>
          </p:grpSpPr>
          <p:sp>
            <p:nvSpPr>
              <p:cNvPr name="Freeform 25" id="2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3E434B"/>
              </a:solidFill>
            </p:spPr>
          </p:sp>
          <p:sp>
            <p:nvSpPr>
              <p:cNvPr name="TextBox 26" id="2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27" id="27"/>
            <p:cNvGrpSpPr/>
            <p:nvPr/>
          </p:nvGrpSpPr>
          <p:grpSpPr>
            <a:xfrm rot="0">
              <a:off x="2256547" y="5424123"/>
              <a:ext cx="5549001" cy="1579638"/>
              <a:chOff x="0" y="0"/>
              <a:chExt cx="2565722" cy="730386"/>
            </a:xfrm>
          </p:grpSpPr>
          <p:sp>
            <p:nvSpPr>
              <p:cNvPr name="Freeform 28" id="28"/>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B2C097"/>
              </a:solidFill>
            </p:spPr>
          </p:sp>
          <p:sp>
            <p:nvSpPr>
              <p:cNvPr name="TextBox 29" id="29"/>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30" id="30"/>
            <p:cNvSpPr txBox="true"/>
            <p:nvPr/>
          </p:nvSpPr>
          <p:spPr>
            <a:xfrm rot="0">
              <a:off x="2256547" y="5683698"/>
              <a:ext cx="5231837" cy="1269765"/>
            </a:xfrm>
            <a:prstGeom prst="rect">
              <a:avLst/>
            </a:prstGeom>
          </p:spPr>
          <p:txBody>
            <a:bodyPr anchor="t" rtlCol="false" tIns="0" lIns="0" bIns="0" rIns="0">
              <a:spAutoFit/>
            </a:bodyPr>
            <a:lstStyle/>
            <a:p>
              <a:pPr algn="ctr">
                <a:lnSpc>
                  <a:spcPts val="3899"/>
                </a:lnSpc>
              </a:pPr>
              <a:r>
                <a:rPr lang="en-US" sz="2825">
                  <a:solidFill>
                    <a:srgbClr val="051D40"/>
                  </a:solidFill>
                  <a:latin typeface="DM Sans Bold"/>
                  <a:ea typeface="DM Sans Bold"/>
                  <a:cs typeface="DM Sans Bold"/>
                  <a:sym typeface="DM Sans Bold"/>
                </a:rPr>
                <a:t>Open Hardware</a:t>
              </a:r>
            </a:p>
            <a:p>
              <a:pPr algn="ctr" marL="0" indent="0" lvl="0">
                <a:lnSpc>
                  <a:spcPts val="3899"/>
                </a:lnSpc>
                <a:spcBef>
                  <a:spcPct val="0"/>
                </a:spcBef>
              </a:pPr>
              <a:r>
                <a:rPr lang="en-US" sz="2825">
                  <a:solidFill>
                    <a:srgbClr val="051D40"/>
                  </a:solidFill>
                  <a:latin typeface="DM Sans Bold"/>
                  <a:ea typeface="DM Sans Bold"/>
                  <a:cs typeface="DM Sans Bold"/>
                  <a:sym typeface="DM Sans Bold"/>
                </a:rPr>
                <a:t> manager</a:t>
              </a:r>
            </a:p>
          </p:txBody>
        </p:sp>
      </p:grpSp>
      <p:grpSp>
        <p:nvGrpSpPr>
          <p:cNvPr name="Group 31" id="31"/>
          <p:cNvGrpSpPr/>
          <p:nvPr/>
        </p:nvGrpSpPr>
        <p:grpSpPr>
          <a:xfrm rot="0">
            <a:off x="7287685" y="2158781"/>
            <a:ext cx="4677542" cy="1331559"/>
            <a:chOff x="0" y="0"/>
            <a:chExt cx="6236722" cy="1775412"/>
          </a:xfrm>
        </p:grpSpPr>
        <p:grpSp>
          <p:nvGrpSpPr>
            <p:cNvPr name="Group 32" id="32"/>
            <p:cNvGrpSpPr/>
            <p:nvPr/>
          </p:nvGrpSpPr>
          <p:grpSpPr>
            <a:xfrm rot="0">
              <a:off x="0" y="0"/>
              <a:ext cx="6236722" cy="1775412"/>
              <a:chOff x="0" y="0"/>
              <a:chExt cx="2565722" cy="730386"/>
            </a:xfrm>
          </p:grpSpPr>
          <p:sp>
            <p:nvSpPr>
              <p:cNvPr name="Freeform 33" id="3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3E434B"/>
              </a:solidFill>
            </p:spPr>
          </p:sp>
          <p:sp>
            <p:nvSpPr>
              <p:cNvPr name="TextBox 34" id="3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35" id="35"/>
            <p:cNvGrpSpPr/>
            <p:nvPr/>
          </p:nvGrpSpPr>
          <p:grpSpPr>
            <a:xfrm rot="0">
              <a:off x="343860" y="97887"/>
              <a:ext cx="5549001" cy="1579638"/>
              <a:chOff x="0" y="0"/>
              <a:chExt cx="2565722" cy="730386"/>
            </a:xfrm>
          </p:grpSpPr>
          <p:sp>
            <p:nvSpPr>
              <p:cNvPr name="Freeform 36" id="3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929749"/>
              </a:solidFill>
            </p:spPr>
          </p:sp>
          <p:sp>
            <p:nvSpPr>
              <p:cNvPr name="TextBox 37" id="3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38" id="38"/>
            <p:cNvSpPr txBox="true"/>
            <p:nvPr/>
          </p:nvSpPr>
          <p:spPr>
            <a:xfrm rot="0">
              <a:off x="1601309" y="582545"/>
              <a:ext cx="3034103" cy="688581"/>
            </a:xfrm>
            <a:prstGeom prst="rect">
              <a:avLst/>
            </a:prstGeom>
          </p:spPr>
          <p:txBody>
            <a:bodyPr anchor="t" rtlCol="false" tIns="0" lIns="0" bIns="0" rIns="0">
              <a:spAutoFit/>
            </a:bodyPr>
            <a:lstStyle/>
            <a:p>
              <a:pPr algn="ctr" marL="0" indent="0" lvl="0">
                <a:lnSpc>
                  <a:spcPts val="4298"/>
                </a:lnSpc>
                <a:spcBef>
                  <a:spcPct val="0"/>
                </a:spcBef>
              </a:pPr>
              <a:r>
                <a:rPr lang="en-US" sz="3114">
                  <a:solidFill>
                    <a:srgbClr val="051D40"/>
                  </a:solidFill>
                  <a:latin typeface="DM Sans Bold"/>
                  <a:ea typeface="DM Sans Bold"/>
                  <a:cs typeface="DM Sans Bold"/>
                  <a:sym typeface="DM Sans Bold"/>
                </a:rPr>
                <a:t>Simulation</a:t>
              </a:r>
            </a:p>
          </p:txBody>
        </p:sp>
      </p:grpSp>
      <p:sp>
        <p:nvSpPr>
          <p:cNvPr name="Freeform 39" id="39"/>
          <p:cNvSpPr/>
          <p:nvPr/>
        </p:nvSpPr>
        <p:spPr>
          <a:xfrm flipH="false" flipV="false" rot="0">
            <a:off x="0" y="3677389"/>
            <a:ext cx="21022112" cy="96661"/>
          </a:xfrm>
          <a:custGeom>
            <a:avLst/>
            <a:gdLst/>
            <a:ahLst/>
            <a:cxnLst/>
            <a:rect r="r" b="b" t="t" l="l"/>
            <a:pathLst>
              <a:path h="96661" w="21022112">
                <a:moveTo>
                  <a:pt x="0" y="0"/>
                </a:moveTo>
                <a:lnTo>
                  <a:pt x="21022112" y="0"/>
                </a:lnTo>
                <a:lnTo>
                  <a:pt x="21022112" y="96661"/>
                </a:lnTo>
                <a:lnTo>
                  <a:pt x="0" y="96661"/>
                </a:lnTo>
                <a:lnTo>
                  <a:pt x="0" y="0"/>
                </a:lnTo>
                <a:close/>
              </a:path>
            </a:pathLst>
          </a:custGeom>
          <a:blipFill>
            <a:blip r:embed="rId2">
              <a:extLst>
                <a:ext uri="{96DAC541-7B7A-43D3-8B79-37D633B846F1}">
                  <asvg:svgBlip xmlns:asvg="http://schemas.microsoft.com/office/drawing/2016/SVG/main" r:embed="rId3"/>
                </a:ext>
              </a:extLst>
            </a:blip>
            <a:stretch>
              <a:fillRect l="-644" t="0" r="0" b="-91523"/>
            </a:stretch>
          </a:blipFill>
          <a:ln cap="sq">
            <a:noFill/>
            <a:prstDash val="dash"/>
            <a:miter/>
          </a:ln>
        </p:spPr>
      </p:sp>
      <p:sp>
        <p:nvSpPr>
          <p:cNvPr name="Freeform 40" id="40"/>
          <p:cNvSpPr/>
          <p:nvPr/>
        </p:nvSpPr>
        <p:spPr>
          <a:xfrm flipH="false" flipV="false" rot="0">
            <a:off x="-1442651" y="152935"/>
            <a:ext cx="4942703" cy="4114800"/>
          </a:xfrm>
          <a:custGeom>
            <a:avLst/>
            <a:gdLst/>
            <a:ahLst/>
            <a:cxnLst/>
            <a:rect r="r" b="b" t="t" l="l"/>
            <a:pathLst>
              <a:path h="4114800" w="4942703">
                <a:moveTo>
                  <a:pt x="0" y="0"/>
                </a:moveTo>
                <a:lnTo>
                  <a:pt x="4942702" y="0"/>
                </a:lnTo>
                <a:lnTo>
                  <a:pt x="49427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true" flipV="false" rot="0">
            <a:off x="14598634" y="6626831"/>
            <a:ext cx="3689366" cy="3689366"/>
          </a:xfrm>
          <a:custGeom>
            <a:avLst/>
            <a:gdLst/>
            <a:ahLst/>
            <a:cxnLst/>
            <a:rect r="r" b="b" t="t" l="l"/>
            <a:pathLst>
              <a:path h="3689366" w="3689366">
                <a:moveTo>
                  <a:pt x="3689366" y="0"/>
                </a:moveTo>
                <a:lnTo>
                  <a:pt x="0" y="0"/>
                </a:lnTo>
                <a:lnTo>
                  <a:pt x="0" y="3689365"/>
                </a:lnTo>
                <a:lnTo>
                  <a:pt x="3689366" y="3689365"/>
                </a:lnTo>
                <a:lnTo>
                  <a:pt x="368936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7630768" y="932927"/>
            <a:ext cx="5760577" cy="540054"/>
          </a:xfrm>
          <a:custGeom>
            <a:avLst/>
            <a:gdLst/>
            <a:ahLst/>
            <a:cxnLst/>
            <a:rect r="r" b="b" t="t" l="l"/>
            <a:pathLst>
              <a:path h="540054" w="5760577">
                <a:moveTo>
                  <a:pt x="0" y="0"/>
                </a:moveTo>
                <a:lnTo>
                  <a:pt x="5760576" y="0"/>
                </a:lnTo>
                <a:lnTo>
                  <a:pt x="5760576" y="540054"/>
                </a:lnTo>
                <a:lnTo>
                  <a:pt x="0" y="540054"/>
                </a:lnTo>
                <a:lnTo>
                  <a:pt x="0" y="0"/>
                </a:lnTo>
                <a:close/>
              </a:path>
            </a:pathLst>
          </a:custGeom>
          <a:blipFill>
            <a:blip r:embed="rId8">
              <a:alphaModFix amt="68000"/>
              <a:extLst>
                <a:ext uri="{96DAC541-7B7A-43D3-8B79-37D633B846F1}">
                  <asvg:svgBlip xmlns:asvg="http://schemas.microsoft.com/office/drawing/2016/SVG/main" r:embed="rId9"/>
                </a:ext>
              </a:extLst>
            </a:blip>
            <a:stretch>
              <a:fillRect l="0" t="0" r="0" b="0"/>
            </a:stretch>
          </a:blipFill>
        </p:spPr>
      </p:sp>
      <p:sp>
        <p:nvSpPr>
          <p:cNvPr name="TextBox 43" id="43"/>
          <p:cNvSpPr txBox="true"/>
          <p:nvPr/>
        </p:nvSpPr>
        <p:spPr>
          <a:xfrm rot="0">
            <a:off x="12224436" y="5745725"/>
            <a:ext cx="5403036" cy="881105"/>
          </a:xfrm>
          <a:prstGeom prst="rect">
            <a:avLst/>
          </a:prstGeom>
        </p:spPr>
        <p:txBody>
          <a:bodyPr anchor="t" rtlCol="false" tIns="0" lIns="0" bIns="0" rIns="0">
            <a:spAutoFit/>
          </a:bodyPr>
          <a:lstStyle/>
          <a:p>
            <a:pPr algn="l" marL="0" indent="0" lvl="0">
              <a:lnSpc>
                <a:spcPts val="2355"/>
              </a:lnSpc>
            </a:pPr>
            <a:r>
              <a:rPr lang="en-US" sz="1869">
                <a:solidFill>
                  <a:srgbClr val="FFFFFF"/>
                </a:solidFill>
                <a:latin typeface="DM Sans"/>
                <a:ea typeface="DM Sans"/>
                <a:cs typeface="DM Sans"/>
                <a:sym typeface="DM Sans"/>
              </a:rPr>
              <a:t>This step includes placing and routing the circuit generated by synthesis, ensuring that the design aligns with the available hardware resources.</a:t>
            </a:r>
          </a:p>
        </p:txBody>
      </p:sp>
      <p:sp>
        <p:nvSpPr>
          <p:cNvPr name="TextBox 44" id="44"/>
          <p:cNvSpPr txBox="true"/>
          <p:nvPr/>
        </p:nvSpPr>
        <p:spPr>
          <a:xfrm rot="0">
            <a:off x="679636" y="4258210"/>
            <a:ext cx="4977157" cy="1176380"/>
          </a:xfrm>
          <a:prstGeom prst="rect">
            <a:avLst/>
          </a:prstGeom>
        </p:spPr>
        <p:txBody>
          <a:bodyPr anchor="t" rtlCol="false" tIns="0" lIns="0" bIns="0" rIns="0">
            <a:spAutoFit/>
          </a:bodyPr>
          <a:lstStyle/>
          <a:p>
            <a:pPr algn="r" marL="0" indent="0" lvl="0">
              <a:lnSpc>
                <a:spcPts val="2355"/>
              </a:lnSpc>
            </a:pPr>
            <a:r>
              <a:rPr lang="en-US" sz="1869">
                <a:solidFill>
                  <a:srgbClr val="FFFFFF"/>
                </a:solidFill>
                <a:latin typeface="DM Sans"/>
                <a:ea typeface="DM Sans"/>
                <a:cs typeface="DM Sans"/>
                <a:sym typeface="DM Sans"/>
              </a:rPr>
              <a:t>Synthesis identifies synthesis errors and transforms the design described in a hardware description language into a concrete physical circuit. .</a:t>
            </a:r>
          </a:p>
        </p:txBody>
      </p:sp>
      <p:sp>
        <p:nvSpPr>
          <p:cNvPr name="TextBox 45" id="45"/>
          <p:cNvSpPr txBox="true"/>
          <p:nvPr/>
        </p:nvSpPr>
        <p:spPr>
          <a:xfrm rot="0">
            <a:off x="12224436" y="2231608"/>
            <a:ext cx="5532857" cy="1176380"/>
          </a:xfrm>
          <a:prstGeom prst="rect">
            <a:avLst/>
          </a:prstGeom>
        </p:spPr>
        <p:txBody>
          <a:bodyPr anchor="t" rtlCol="false" tIns="0" lIns="0" bIns="0" rIns="0">
            <a:spAutoFit/>
          </a:bodyPr>
          <a:lstStyle/>
          <a:p>
            <a:pPr algn="just" marL="0" indent="0" lvl="0">
              <a:lnSpc>
                <a:spcPts val="2355"/>
              </a:lnSpc>
            </a:pPr>
            <a:r>
              <a:rPr lang="en-US" sz="1869">
                <a:solidFill>
                  <a:srgbClr val="FFFFFF"/>
                </a:solidFill>
                <a:latin typeface="DM Sans"/>
                <a:ea typeface="DM Sans"/>
                <a:cs typeface="DM Sans"/>
                <a:sym typeface="DM Sans"/>
              </a:rPr>
              <a:t>Simulation means testing and verifying the digital design, without actually building the physical circuit, to ensure it functions as expected before its real-world implementation.</a:t>
            </a:r>
          </a:p>
        </p:txBody>
      </p:sp>
      <p:sp>
        <p:nvSpPr>
          <p:cNvPr name="TextBox 46" id="46"/>
          <p:cNvSpPr txBox="true"/>
          <p:nvPr/>
        </p:nvSpPr>
        <p:spPr>
          <a:xfrm rot="0">
            <a:off x="679636" y="6751493"/>
            <a:ext cx="4977157" cy="1176380"/>
          </a:xfrm>
          <a:prstGeom prst="rect">
            <a:avLst/>
          </a:prstGeom>
        </p:spPr>
        <p:txBody>
          <a:bodyPr anchor="t" rtlCol="false" tIns="0" lIns="0" bIns="0" rIns="0">
            <a:spAutoFit/>
          </a:bodyPr>
          <a:lstStyle/>
          <a:p>
            <a:pPr algn="r" marL="0" indent="0" lvl="0">
              <a:lnSpc>
                <a:spcPts val="2355"/>
              </a:lnSpc>
            </a:pPr>
            <a:r>
              <a:rPr lang="en-US" sz="1869">
                <a:solidFill>
                  <a:srgbClr val="FFFFFF"/>
                </a:solidFill>
                <a:latin typeface="DM Sans"/>
                <a:ea typeface="DM Sans"/>
                <a:cs typeface="DM Sans"/>
                <a:sym typeface="DM Sans"/>
              </a:rPr>
              <a:t>Generate Bitstream refers to the process of creating a bitstream file from a hardware design, which is then used to program a programmable logic device such as an FPGA.</a:t>
            </a:r>
          </a:p>
        </p:txBody>
      </p:sp>
      <p:sp>
        <p:nvSpPr>
          <p:cNvPr name="TextBox 47" id="47"/>
          <p:cNvSpPr txBox="true"/>
          <p:nvPr/>
        </p:nvSpPr>
        <p:spPr>
          <a:xfrm rot="0">
            <a:off x="-2680532" y="579536"/>
            <a:ext cx="23179460" cy="969645"/>
          </a:xfrm>
          <a:prstGeom prst="rect">
            <a:avLst/>
          </a:prstGeom>
        </p:spPr>
        <p:txBody>
          <a:bodyPr anchor="t" rtlCol="false" tIns="0" lIns="0" bIns="0" rIns="0">
            <a:spAutoFit/>
          </a:bodyPr>
          <a:lstStyle/>
          <a:p>
            <a:pPr algn="ctr" marL="0" indent="0" lvl="0">
              <a:lnSpc>
                <a:spcPts val="7582"/>
              </a:lnSpc>
              <a:spcBef>
                <a:spcPct val="0"/>
              </a:spcBef>
            </a:pPr>
            <a:r>
              <a:rPr lang="en-US" sz="6318">
                <a:solidFill>
                  <a:srgbClr val="0B1320"/>
                </a:solidFill>
                <a:latin typeface="Now Bold"/>
                <a:ea typeface="Now Bold"/>
                <a:cs typeface="Now Bold"/>
                <a:sym typeface="Now Bold"/>
              </a:rPr>
              <a:t>VIVADO WORKFLOW</a:t>
            </a:r>
          </a:p>
        </p:txBody>
      </p:sp>
      <p:sp>
        <p:nvSpPr>
          <p:cNvPr name="TextBox 48" id="48"/>
          <p:cNvSpPr txBox="true"/>
          <p:nvPr/>
        </p:nvSpPr>
        <p:spPr>
          <a:xfrm rot="0">
            <a:off x="12224436" y="8249271"/>
            <a:ext cx="4526224" cy="1766931"/>
          </a:xfrm>
          <a:prstGeom prst="rect">
            <a:avLst/>
          </a:prstGeom>
        </p:spPr>
        <p:txBody>
          <a:bodyPr anchor="t" rtlCol="false" tIns="0" lIns="0" bIns="0" rIns="0">
            <a:spAutoFit/>
          </a:bodyPr>
          <a:lstStyle/>
          <a:p>
            <a:pPr algn="l">
              <a:lnSpc>
                <a:spcPts val="2355"/>
              </a:lnSpc>
            </a:pPr>
            <a:r>
              <a:rPr lang="en-US" sz="1869">
                <a:solidFill>
                  <a:srgbClr val="FFFFFF"/>
                </a:solidFill>
                <a:latin typeface="DM Sans"/>
                <a:ea typeface="DM Sans"/>
                <a:cs typeface="DM Sans"/>
                <a:sym typeface="DM Sans"/>
              </a:rPr>
              <a:t>This step establishes the connection to the hardware resource, in our case, the Basys 3 FPGA.</a:t>
            </a:r>
          </a:p>
          <a:p>
            <a:pPr algn="l">
              <a:lnSpc>
                <a:spcPts val="2355"/>
              </a:lnSpc>
            </a:pPr>
          </a:p>
          <a:p>
            <a:pPr algn="l">
              <a:lnSpc>
                <a:spcPts val="2355"/>
              </a:lnSpc>
            </a:pPr>
          </a:p>
          <a:p>
            <a:pPr algn="l" marL="0" indent="0" lvl="0">
              <a:lnSpc>
                <a:spcPts val="235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DAGL4mG0HZw</dc:identifier>
  <dcterms:modified xsi:type="dcterms:W3CDTF">2011-08-01T06:04:30Z</dcterms:modified>
  <cp:revision>1</cp:revision>
  <dc:title>SPI</dc:title>
</cp:coreProperties>
</file>